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56" r:id="rId3"/>
    <p:sldId id="333" r:id="rId4"/>
    <p:sldId id="326" r:id="rId5"/>
    <p:sldId id="334" r:id="rId6"/>
    <p:sldId id="332" r:id="rId7"/>
    <p:sldId id="335" r:id="rId8"/>
    <p:sldId id="336" r:id="rId9"/>
    <p:sldId id="331" r:id="rId10"/>
    <p:sldId id="275" r:id="rId11"/>
    <p:sldId id="282" r:id="rId12"/>
    <p:sldId id="287" r:id="rId13"/>
    <p:sldId id="289" r:id="rId14"/>
    <p:sldId id="288" r:id="rId15"/>
    <p:sldId id="320" r:id="rId16"/>
    <p:sldId id="327" r:id="rId17"/>
    <p:sldId id="329" r:id="rId18"/>
    <p:sldId id="303" r:id="rId19"/>
    <p:sldId id="294" r:id="rId20"/>
    <p:sldId id="337" r:id="rId21"/>
    <p:sldId id="344" r:id="rId22"/>
    <p:sldId id="349" r:id="rId23"/>
    <p:sldId id="350" r:id="rId24"/>
    <p:sldId id="354" r:id="rId25"/>
    <p:sldId id="297" r:id="rId26"/>
    <p:sldId id="356" r:id="rId27"/>
    <p:sldId id="346" r:id="rId28"/>
    <p:sldId id="347" r:id="rId29"/>
    <p:sldId id="357" r:id="rId30"/>
    <p:sldId id="355" r:id="rId31"/>
    <p:sldId id="358" r:id="rId32"/>
    <p:sldId id="348" r:id="rId33"/>
    <p:sldId id="306" r:id="rId34"/>
    <p:sldId id="351" r:id="rId35"/>
    <p:sldId id="353" r:id="rId36"/>
    <p:sldId id="352" r:id="rId37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>
      <p:cViewPr varScale="1">
        <p:scale>
          <a:sx n="78" d="100"/>
          <a:sy n="78" d="100"/>
        </p:scale>
        <p:origin x="9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aus Hansjörg" userId="56b1f87b-9b75-4d21-b2fd-df3d81bf619b" providerId="ADAL" clId="{87458AEC-0CA4-4425-8BF3-60FBAB34DA00}"/>
    <pc:docChg chg="custSel addSld modSld sldOrd">
      <pc:chgData name="Holaus Hansjörg" userId="56b1f87b-9b75-4d21-b2fd-df3d81bf619b" providerId="ADAL" clId="{87458AEC-0CA4-4425-8BF3-60FBAB34DA00}" dt="2025-09-15T08:23:32.309" v="178" actId="1076"/>
      <pc:docMkLst>
        <pc:docMk/>
      </pc:docMkLst>
      <pc:sldChg chg="modSp modAnim">
        <pc:chgData name="Holaus Hansjörg" userId="56b1f87b-9b75-4d21-b2fd-df3d81bf619b" providerId="ADAL" clId="{87458AEC-0CA4-4425-8BF3-60FBAB34DA00}" dt="2025-09-15T08:21:03.716" v="93" actId="5793"/>
        <pc:sldMkLst>
          <pc:docMk/>
          <pc:sldMk cId="1335652950" sldId="349"/>
        </pc:sldMkLst>
        <pc:spChg chg="mod">
          <ac:chgData name="Holaus Hansjörg" userId="56b1f87b-9b75-4d21-b2fd-df3d81bf619b" providerId="ADAL" clId="{87458AEC-0CA4-4425-8BF3-60FBAB34DA00}" dt="2025-09-15T08:21:03.716" v="93" actId="5793"/>
          <ac:spMkLst>
            <pc:docMk/>
            <pc:sldMk cId="1335652950" sldId="349"/>
            <ac:spMk id="2" creationId="{E21AE212-CFC2-2AD7-B23F-7FD2C5383CFC}"/>
          </ac:spMkLst>
        </pc:spChg>
      </pc:sldChg>
      <pc:sldChg chg="ord">
        <pc:chgData name="Holaus Hansjörg" userId="56b1f87b-9b75-4d21-b2fd-df3d81bf619b" providerId="ADAL" clId="{87458AEC-0CA4-4425-8BF3-60FBAB34DA00}" dt="2025-09-15T08:21:24.134" v="95"/>
        <pc:sldMkLst>
          <pc:docMk/>
          <pc:sldMk cId="1259452659" sldId="355"/>
        </pc:sldMkLst>
      </pc:sldChg>
      <pc:sldChg chg="addSp delSp modSp add mod delAnim modAnim">
        <pc:chgData name="Holaus Hansjörg" userId="56b1f87b-9b75-4d21-b2fd-df3d81bf619b" providerId="ADAL" clId="{87458AEC-0CA4-4425-8BF3-60FBAB34DA00}" dt="2025-09-15T08:23:32.309" v="178" actId="1076"/>
        <pc:sldMkLst>
          <pc:docMk/>
          <pc:sldMk cId="2858313530" sldId="358"/>
        </pc:sldMkLst>
        <pc:spChg chg="add del mod">
          <ac:chgData name="Holaus Hansjörg" userId="56b1f87b-9b75-4d21-b2fd-df3d81bf619b" providerId="ADAL" clId="{87458AEC-0CA4-4425-8BF3-60FBAB34DA00}" dt="2025-09-15T08:22:06.674" v="101" actId="478"/>
          <ac:spMkLst>
            <pc:docMk/>
            <pc:sldMk cId="2858313530" sldId="358"/>
            <ac:spMk id="2" creationId="{E13B66A2-99DD-4C13-86AF-F159E3E1C898}"/>
          </ac:spMkLst>
        </pc:spChg>
        <pc:spChg chg="del">
          <ac:chgData name="Holaus Hansjörg" userId="56b1f87b-9b75-4d21-b2fd-df3d81bf619b" providerId="ADAL" clId="{87458AEC-0CA4-4425-8BF3-60FBAB34DA00}" dt="2025-09-15T08:22:04.549" v="100" actId="478"/>
          <ac:spMkLst>
            <pc:docMk/>
            <pc:sldMk cId="2858313530" sldId="358"/>
            <ac:spMk id="4" creationId="{602339EE-6F42-40C9-AB64-2FF79B4D341A}"/>
          </ac:spMkLst>
        </pc:spChg>
        <pc:spChg chg="mod">
          <ac:chgData name="Holaus Hansjörg" userId="56b1f87b-9b75-4d21-b2fd-df3d81bf619b" providerId="ADAL" clId="{87458AEC-0CA4-4425-8BF3-60FBAB34DA00}" dt="2025-09-15T08:23:26.391" v="177" actId="1076"/>
          <ac:spMkLst>
            <pc:docMk/>
            <pc:sldMk cId="2858313530" sldId="358"/>
            <ac:spMk id="5" creationId="{AE55A749-14AF-40C0-8056-D3A8973E45C7}"/>
          </ac:spMkLst>
        </pc:spChg>
        <pc:spChg chg="mod">
          <ac:chgData name="Holaus Hansjörg" userId="56b1f87b-9b75-4d21-b2fd-df3d81bf619b" providerId="ADAL" clId="{87458AEC-0CA4-4425-8BF3-60FBAB34DA00}" dt="2025-09-15T08:23:22.065" v="176" actId="1076"/>
          <ac:spMkLst>
            <pc:docMk/>
            <pc:sldMk cId="2858313530" sldId="358"/>
            <ac:spMk id="25612" creationId="{DB6284AB-9B85-C987-7CF6-BB7B416FCA8D}"/>
          </ac:spMkLst>
        </pc:spChg>
        <pc:spChg chg="mod">
          <ac:chgData name="Holaus Hansjörg" userId="56b1f87b-9b75-4d21-b2fd-df3d81bf619b" providerId="ADAL" clId="{87458AEC-0CA4-4425-8BF3-60FBAB34DA00}" dt="2025-09-15T08:22:52.993" v="168" actId="1076"/>
          <ac:spMkLst>
            <pc:docMk/>
            <pc:sldMk cId="2858313530" sldId="358"/>
            <ac:spMk id="34818" creationId="{BA3DAD41-AA76-9EB7-D55A-C0EDC9E4CBB2}"/>
          </ac:spMkLst>
        </pc:spChg>
        <pc:picChg chg="add mod modCrop">
          <ac:chgData name="Holaus Hansjörg" userId="56b1f87b-9b75-4d21-b2fd-df3d81bf619b" providerId="ADAL" clId="{87458AEC-0CA4-4425-8BF3-60FBAB34DA00}" dt="2025-09-15T08:23:32.309" v="178" actId="1076"/>
          <ac:picMkLst>
            <pc:docMk/>
            <pc:sldMk cId="2858313530" sldId="358"/>
            <ac:picMk id="6" creationId="{A8413035-5B98-40FB-8966-D3084294C7A7}"/>
          </ac:picMkLst>
        </pc:picChg>
        <pc:picChg chg="del">
          <ac:chgData name="Holaus Hansjörg" userId="56b1f87b-9b75-4d21-b2fd-df3d81bf619b" providerId="ADAL" clId="{87458AEC-0CA4-4425-8BF3-60FBAB34DA00}" dt="2025-09-15T08:21:59.186" v="98" actId="478"/>
          <ac:picMkLst>
            <pc:docMk/>
            <pc:sldMk cId="2858313530" sldId="358"/>
            <ac:picMk id="7" creationId="{B827D803-5E09-4AFC-86F5-066D66A9466B}"/>
          </ac:picMkLst>
        </pc:picChg>
        <pc:picChg chg="del">
          <ac:chgData name="Holaus Hansjörg" userId="56b1f87b-9b75-4d21-b2fd-df3d81bf619b" providerId="ADAL" clId="{87458AEC-0CA4-4425-8BF3-60FBAB34DA00}" dt="2025-09-15T08:21:58.420" v="97" actId="478"/>
          <ac:picMkLst>
            <pc:docMk/>
            <pc:sldMk cId="2858313530" sldId="358"/>
            <ac:picMk id="12" creationId="{23D3C21A-B75B-433C-931A-34754CCEBF18}"/>
          </ac:picMkLst>
        </pc:picChg>
      </pc:sldChg>
    </pc:docChg>
  </pc:docChgLst>
  <pc:docChgLst>
    <pc:chgData name="Holaus Hansjörg" userId="56b1f87b-9b75-4d21-b2fd-df3d81bf619b" providerId="ADAL" clId="{F7D8E504-0499-49AD-BDE8-2B9A4E394E5F}"/>
    <pc:docChg chg="modSld">
      <pc:chgData name="Holaus Hansjörg" userId="56b1f87b-9b75-4d21-b2fd-df3d81bf619b" providerId="ADAL" clId="{F7D8E504-0499-49AD-BDE8-2B9A4E394E5F}" dt="2025-09-15T08:13:36.362" v="1"/>
      <pc:docMkLst>
        <pc:docMk/>
      </pc:docMkLst>
      <pc:sldChg chg="modSp mod modAnim">
        <pc:chgData name="Holaus Hansjörg" userId="56b1f87b-9b75-4d21-b2fd-df3d81bf619b" providerId="ADAL" clId="{F7D8E504-0499-49AD-BDE8-2B9A4E394E5F}" dt="2025-09-15T08:13:36.362" v="1"/>
        <pc:sldMkLst>
          <pc:docMk/>
          <pc:sldMk cId="0" sldId="333"/>
        </pc:sldMkLst>
        <pc:spChg chg="mod">
          <ac:chgData name="Holaus Hansjörg" userId="56b1f87b-9b75-4d21-b2fd-df3d81bf619b" providerId="ADAL" clId="{F7D8E504-0499-49AD-BDE8-2B9A4E394E5F}" dt="2025-09-15T08:13:36.362" v="1"/>
          <ac:spMkLst>
            <pc:docMk/>
            <pc:sldMk cId="0" sldId="333"/>
            <ac:spMk id="25612" creationId="{B69392CE-4B7B-DF5A-2076-F90BB9B4FE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39B30E6-63BD-FF97-C75B-5FFF9DE57C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8E1A1FC-CEF8-F00E-B859-65C0FF337B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924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D8DE9C7F-1E05-5AE0-F254-E795B89BE1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8924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41F9F1EF-F02B-7F94-05D4-14523A1B93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6575"/>
            <a:ext cx="28924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1BEA439B-5861-D444-B7EA-C1ABB917DB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CDDEE8-EAB6-FC58-08B0-DCF69E41DC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AA8C164-77BB-B7FF-FCF2-D1F2BDB0B8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41B42-3687-704B-A9B6-5C8D1D04381D}" type="datetimeFigureOut">
              <a:rPr lang="de-DE" altLang="de-DE"/>
              <a:pPr>
                <a:defRPr/>
              </a:pPr>
              <a:t>15.09.2025</a:t>
            </a:fld>
            <a:endParaRPr lang="de-DE" altLang="de-DE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C8B38FB-67CE-8CE0-3B28-A8CC4B8EB4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9A67A7C0-FFDC-E21F-3DA6-38C2C45E09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EC1564B-C36F-EE55-B12A-3FBEF7952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21F67842-FFE3-9EBB-5A11-4C1AB4240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C5A6F9-5C26-B643-9CFE-AA65F99A0A1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D2F0272-1D6C-8B26-8682-1DEA6E59B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F68F68D-F063-D9B7-432F-46E53A589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5D0B141-CD5F-584D-264F-0CD1B72A0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A409321-BB62-F2C0-7C4A-1336AB9B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CA250-D47E-3450-FB73-1C8A8D2DF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20DC6C-9C30-D771-430C-983974F8B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D02FA-BEEA-5A8E-7DD7-920D0D5DE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8A5D1-C30F-2949-AC16-1C91F47118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751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AC74D7-DED1-D813-B307-E32087020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921EE-CC14-C2E9-394D-C2A9719C7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2EA205-7561-41D5-6334-195628BF9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DD4FB-1176-AB41-BD62-9CF212B49B8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5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0B7BFE-AE6E-46F4-BB15-5D8551611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DB44D-028B-5375-DD1D-759C62058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1BA70-3AC2-32B3-AA23-A558FFF53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21CDB-2219-DF43-9EFE-65F2F9F422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24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E3BCFA-3F98-C099-1DB7-A88F7252E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4657A4-4483-A1CE-0051-86EB91BC0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F9F41E-10EE-77B5-3970-93756930D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04B44-57EE-0A4E-8C84-A2A8CB6174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98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1A28C-8AFB-5190-D208-3D914B51D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2D0C7-4B01-CDD3-F200-1F3B13911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C2AB5D-00A2-65DF-8B7C-FC0967AF4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7A624-74A6-0743-8025-533E8A3911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55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BBA7C-40F6-F8CE-A52D-CBB819EC9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34FDB-6AB7-B84C-7268-C0D90D4F3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2CA8C-F1CF-66C6-D4C2-6030644F4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7847E-4A16-2045-9354-034A31D556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58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22E339-808D-0AF6-269D-03B073648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4B0E-D949-E8CF-A686-EE510FF6F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0ADEE9-D0FE-51B6-E343-9BC777EC7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E77E3-3E29-9A48-B220-B81FD34593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400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CD5422-BA79-C90B-3D5C-02BFEF164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BE997A-B189-E57C-7D87-CA14F5A47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54B858-E432-26D8-9306-40ED53065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F8D67-D4CB-D646-BDAA-F62C72347E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09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3DBA39-0722-9EC4-D7E8-6F75671C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A36D1-B11B-A5AE-A234-D10D53EC6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CF7251-2BB9-26EC-FE0D-69EA23345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EB44B-C786-F447-A4BB-3927104109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424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47A32-6759-490A-2CFD-DA9EAEC8B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37FEF-68F0-33F6-6368-04EBA602C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FA786-B6A9-7A34-03F6-8AC901D13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94668-3797-054C-92A8-6DA4967A93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871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A39C9-6080-6A96-88B9-906111FF0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C4726-56E8-DF08-6E48-C3B96529F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7F0AA-B6EB-36A4-D023-6AD6DA5B8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5DBF6-F5C5-FE49-9480-618246A092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764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A5CC0F-A6F1-D46E-BDCF-4376CCFA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ED325E-4FF8-A118-A14F-0EC481080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AEFACE-39BC-FC62-465B-422B9714CE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7066C8-86A6-75BD-F964-34F02A6705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870672-76CA-A450-C74A-A90C09CE45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5611CB-F4C7-5C4E-A68E-0219E13C3D6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at/url?url=http://www.nickelsdorf.at/index.php?article_id%3D1133&amp;rct=j&amp;frm=1&amp;q=&amp;esrc=s&amp;sa=U&amp;ei=KxpaVNLJK47UatL1gagF&amp;ved=0CBcQ9QEwAQ&amp;usg=AFQjCNF0mThSdZe1Mqbz9vIWQumwlwHang" TargetMode="External"/><Relationship Id="rId7" Type="http://schemas.openxmlformats.org/officeDocument/2006/relationships/hyperlink" Target="http://www.google.at/url?url=http://www.safety-tour.at/safety-tour/partner&amp;rct=j&amp;frm=1&amp;q=&amp;esrc=s&amp;sa=U&amp;ei=dBpaVPSsLMfbasK6gtgB&amp;ved=0CBkQ9QEwAg&amp;usg=AFQjCNFh33ebLK4Zx4wWlZea-TMOLnoQ7Q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www.google.at/url?url=http://www.bergrettung-stjohann.at/links/10-interessantes.html&amp;rct=j&amp;frm=1&amp;q=&amp;esrc=s&amp;sa=U&amp;ei=3hpaVNDBLtLKaNmwgagK&amp;ved=0CBUQ9QEwAA&amp;usg=AFQjCNEozPRHRwAApJ7qPj9-gtr-IRPrZw" TargetMode="External"/><Relationship Id="rId5" Type="http://schemas.openxmlformats.org/officeDocument/2006/relationships/hyperlink" Target="http://www.google.at/url?url=http://www.feuerwehr-feldkirchen.at/&amp;rct=j&amp;frm=1&amp;q=&amp;esrc=s&amp;sa=U&amp;ei=TRpaVP6xCMPbaonwgNgO&amp;ved=0CBkQ9QEwAg&amp;usg=AFQjCNGf63k0Er9kUjrAJ8xHod9PfxFLcw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at/url?url=http://www.deutsch-wagram.gv.at/system/web/gelbeseite.aspx?typ%3D2%26bezirkonr%3D0%26detailonr%3D200483529-759%26menuonr%3D219735778&amp;rct=j&amp;frm=1&amp;q=&amp;esrc=s&amp;sa=U&amp;ei=rRpaVOq2KYqzadLpgBg&amp;ved=0CBkQ9QEwAg&amp;usg=AFQjCNEIYRca5Y9lHn80PKUNSpkG-Apqv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>
            <a:extLst>
              <a:ext uri="{FF2B5EF4-FFF2-40B4-BE49-F238E27FC236}">
                <a16:creationId xmlns:a16="http://schemas.microsoft.com/office/drawing/2014/main" id="{8AB08159-E086-E6CF-4CC1-98754D882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178927B1-1529-C639-AB6F-8CCA6AB2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5888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b="1">
              <a:solidFill>
                <a:srgbClr val="A8C11A"/>
              </a:solidFill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E1139EF5-8A78-D9CF-41FD-0A9CC92F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420938"/>
            <a:ext cx="7440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2800" b="1">
              <a:solidFill>
                <a:srgbClr val="A8C11A"/>
              </a:solidFill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2465B1FE-CC39-A124-0E93-1D52C698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606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D552EDE2-50E7-206B-4E90-12DF32C0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43E840D2-5133-0DB8-EA3E-2FD083D92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solidFill>
                  <a:srgbClr val="A8C11A"/>
                </a:solidFill>
              </a:rPr>
              <a:t>CLUSTER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E2B59FB9-0859-9368-66F3-9D55E5C6A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68413"/>
            <a:ext cx="74406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 u="sng" dirty="0">
                <a:solidFill>
                  <a:srgbClr val="0070C0"/>
                </a:solidFill>
              </a:rPr>
              <a:t>TECHNIK:</a:t>
            </a:r>
          </a:p>
          <a:p>
            <a:pPr eaLnBrk="1" hangingPunct="1">
              <a:buFontTx/>
              <a:buNone/>
            </a:pPr>
            <a:r>
              <a:rPr lang="de-DE" altLang="de-DE" sz="2800" b="1" dirty="0">
                <a:solidFill>
                  <a:srgbClr val="0070C0"/>
                </a:solidFill>
              </a:rPr>
              <a:t>	METALL / ELEKTRO</a:t>
            </a:r>
          </a:p>
          <a:p>
            <a:pPr eaLnBrk="1" hangingPunct="1"/>
            <a:endParaRPr lang="de-DE" altLang="de-DE" sz="1000" b="1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800" b="1" dirty="0">
                <a:solidFill>
                  <a:srgbClr val="0070C0"/>
                </a:solidFill>
              </a:rPr>
              <a:t>	HOLZ / BAU</a:t>
            </a:r>
          </a:p>
          <a:p>
            <a:pPr eaLnBrk="1" hangingPunct="1">
              <a:buFontTx/>
              <a:buNone/>
            </a:pPr>
            <a:endParaRPr lang="de-DE" altLang="de-DE" sz="1800" b="1" dirty="0">
              <a:solidFill>
                <a:srgbClr val="A8C11A"/>
              </a:solidFill>
            </a:endParaRPr>
          </a:p>
          <a:p>
            <a:pPr eaLnBrk="1" hangingPunct="1"/>
            <a:r>
              <a:rPr lang="de-DE" altLang="de-DE" sz="2800" b="1" u="sng" dirty="0">
                <a:solidFill>
                  <a:srgbClr val="C00000"/>
                </a:solidFill>
              </a:rPr>
              <a:t>DIENSTLEISTUNG:</a:t>
            </a:r>
          </a:p>
          <a:p>
            <a:pPr eaLnBrk="1" hangingPunct="1"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</a:rPr>
              <a:t>	HANDEL und BÜRO</a:t>
            </a:r>
          </a:p>
          <a:p>
            <a:pPr eaLnBrk="1" hangingPunct="1"/>
            <a:endParaRPr lang="de-DE" altLang="de-DE" sz="10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</a:rPr>
              <a:t>	TOURISMUS</a:t>
            </a:r>
          </a:p>
          <a:p>
            <a:pPr eaLnBrk="1" hangingPunct="1">
              <a:buFontTx/>
              <a:buNone/>
            </a:pPr>
            <a:endParaRPr lang="de-DE" altLang="de-DE" sz="10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</a:rPr>
              <a:t>	GESUNDHEIT / SCHÖNHEIT / SOZIALES</a:t>
            </a: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C9742FC4-CF64-AB6C-AB5C-068D881E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>
            <a:extLst>
              <a:ext uri="{FF2B5EF4-FFF2-40B4-BE49-F238E27FC236}">
                <a16:creationId xmlns:a16="http://schemas.microsoft.com/office/drawing/2014/main" id="{215CE272-F30A-6B99-98FA-ABC60D95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BA19C13C-D892-CD83-A19E-72548DAB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0070C0"/>
                </a:solidFill>
              </a:rPr>
              <a:t>Cluster TECHNIK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EA00DCDB-81E3-CD01-8BA7-6CEAB6E8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9550"/>
            <a:ext cx="7440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altLang="de-DE" sz="2800" b="1" dirty="0"/>
              <a:t>METALL / ELEKTRO - Fächer</a:t>
            </a:r>
          </a:p>
          <a:p>
            <a:pPr eaLnBrk="1" hangingPunct="1">
              <a:defRPr/>
            </a:pPr>
            <a:r>
              <a:rPr lang="de-DE" altLang="de-DE" sz="2400" b="1" dirty="0"/>
              <a:t>Fachpraxis	Werkstätte Metall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400" b="1" dirty="0"/>
              <a:t>			Werkstätte Elektro</a:t>
            </a:r>
          </a:p>
          <a:p>
            <a:pPr eaLnBrk="1" hangingPunct="1">
              <a:defRPr/>
            </a:pPr>
            <a:r>
              <a:rPr lang="de-DE" altLang="de-DE" sz="2400" b="1" dirty="0"/>
              <a:t>Fachkunde	Metall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400" b="1" dirty="0"/>
              <a:t>			Elektro</a:t>
            </a:r>
          </a:p>
          <a:p>
            <a:pPr eaLnBrk="1" hangingPunct="1">
              <a:defRPr/>
            </a:pPr>
            <a:r>
              <a:rPr lang="de-DE" altLang="de-DE" sz="2400" b="1" dirty="0" err="1"/>
              <a:t>Naturwissenschaftl</a:t>
            </a:r>
            <a:r>
              <a:rPr lang="de-DE" altLang="de-DE" sz="2400" b="1" dirty="0"/>
              <a:t>. Grundlagen u. Übungen</a:t>
            </a:r>
          </a:p>
          <a:p>
            <a:pPr eaLnBrk="1" hangingPunct="1">
              <a:defRPr/>
            </a:pPr>
            <a:r>
              <a:rPr lang="de-DE" altLang="de-DE" sz="2400" b="1" dirty="0"/>
              <a:t>Technisches Zeichnen </a:t>
            </a:r>
          </a:p>
          <a:p>
            <a:pPr eaLnBrk="1" hangingPunct="1">
              <a:defRPr/>
            </a:pPr>
            <a:r>
              <a:rPr lang="de-DE" altLang="de-DE" sz="2400" b="1" dirty="0"/>
              <a:t>Buchführung und Wirtschaftsrechnen</a:t>
            </a:r>
          </a:p>
          <a:p>
            <a:pPr eaLnBrk="1" hangingPunct="1">
              <a:defRPr/>
            </a:pPr>
            <a:r>
              <a:rPr lang="de-DE" altLang="de-DE" sz="2400" b="1" dirty="0"/>
              <a:t>Angewandte Informatik</a:t>
            </a:r>
          </a:p>
          <a:p>
            <a:pPr eaLnBrk="1" hangingPunct="1">
              <a:defRPr/>
            </a:pPr>
            <a:endParaRPr lang="de-DE" altLang="de-DE" sz="2400" b="1" dirty="0"/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735B2278-7B5D-AA52-D9F5-CE684C8F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>
            <a:extLst>
              <a:ext uri="{FF2B5EF4-FFF2-40B4-BE49-F238E27FC236}">
                <a16:creationId xmlns:a16="http://schemas.microsoft.com/office/drawing/2014/main" id="{8529E7EC-48B5-35BC-61D8-828946CC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97025"/>
            <a:ext cx="10795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>
            <a:extLst>
              <a:ext uri="{FF2B5EF4-FFF2-40B4-BE49-F238E27FC236}">
                <a16:creationId xmlns:a16="http://schemas.microsoft.com/office/drawing/2014/main" id="{C8CBBAF9-D762-FEEC-98C6-0B48AE56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A8B6C35B-9B8F-E231-644A-DA6C8D56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0070C0"/>
                </a:solidFill>
              </a:rPr>
              <a:t>Cluster TECHNIK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34AE6354-3E64-AD17-0B93-1F475B0D8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470025"/>
            <a:ext cx="7440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800" b="1" dirty="0"/>
              <a:t>HOLZ / BAU - Fächer</a:t>
            </a:r>
          </a:p>
          <a:p>
            <a:pPr eaLnBrk="1" hangingPunct="1"/>
            <a:endParaRPr lang="de-DE" altLang="de-DE" sz="1600" b="1" dirty="0"/>
          </a:p>
          <a:p>
            <a:pPr eaLnBrk="1" hangingPunct="1"/>
            <a:r>
              <a:rPr lang="de-DE" altLang="de-DE" sz="2400" b="1" dirty="0"/>
              <a:t>Fachpraxis	Werkstätte Holz/Bau</a:t>
            </a:r>
          </a:p>
          <a:p>
            <a:pPr eaLnBrk="1" hangingPunct="1"/>
            <a:r>
              <a:rPr lang="de-DE" altLang="de-DE" sz="2400" b="1" dirty="0"/>
              <a:t>Fachkunde	Holz/Bau</a:t>
            </a:r>
          </a:p>
          <a:p>
            <a:pPr eaLnBrk="1" hangingPunct="1"/>
            <a:r>
              <a:rPr lang="de-DE" altLang="de-DE" sz="2400" b="1" dirty="0" err="1"/>
              <a:t>Naturwissenschaftl</a:t>
            </a:r>
            <a:r>
              <a:rPr lang="de-DE" altLang="de-DE" sz="2400" b="1" dirty="0"/>
              <a:t>. Grundlagen u. Übungen</a:t>
            </a:r>
          </a:p>
          <a:p>
            <a:pPr eaLnBrk="1" hangingPunct="1"/>
            <a:r>
              <a:rPr lang="de-DE" altLang="de-DE" sz="2400" b="1" dirty="0"/>
              <a:t>Technisches Zeichnen</a:t>
            </a:r>
          </a:p>
          <a:p>
            <a:pPr eaLnBrk="1" hangingPunct="1"/>
            <a:r>
              <a:rPr lang="de-DE" altLang="de-DE" sz="2400" b="1" dirty="0"/>
              <a:t>Buchführung und Wirtschaftsrechnen</a:t>
            </a:r>
          </a:p>
          <a:p>
            <a:pPr eaLnBrk="1" hangingPunct="1"/>
            <a:r>
              <a:rPr lang="de-DE" altLang="de-DE" sz="2400" b="1" dirty="0"/>
              <a:t>Angewandte Informatik</a:t>
            </a:r>
          </a:p>
        </p:txBody>
      </p:sp>
      <p:pic>
        <p:nvPicPr>
          <p:cNvPr id="16389" name="Picture 7">
            <a:extLst>
              <a:ext uri="{FF2B5EF4-FFF2-40B4-BE49-F238E27FC236}">
                <a16:creationId xmlns:a16="http://schemas.microsoft.com/office/drawing/2014/main" id="{D21609DA-5A14-4F79-5919-EBDE27AE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>
            <a:extLst>
              <a:ext uri="{FF2B5EF4-FFF2-40B4-BE49-F238E27FC236}">
                <a16:creationId xmlns:a16="http://schemas.microsoft.com/office/drawing/2014/main" id="{000ACA9D-78C9-4717-0DAA-DD5E969E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4963"/>
            <a:ext cx="10795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>
            <a:extLst>
              <a:ext uri="{FF2B5EF4-FFF2-40B4-BE49-F238E27FC236}">
                <a16:creationId xmlns:a16="http://schemas.microsoft.com/office/drawing/2014/main" id="{BD4B2E05-CC77-C359-CC6F-A9930DD2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79D721CC-CECE-9E93-084D-7D7C7C79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C00000"/>
                </a:solidFill>
              </a:rPr>
              <a:t>Cluster DIENSTLEISTUNG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6E0521D0-79FF-EE5B-0BD5-9F7F2B02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9550"/>
            <a:ext cx="7440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altLang="de-DE" sz="2800" b="1" dirty="0"/>
              <a:t>HANDEL und BÜRO - Fächer</a:t>
            </a:r>
          </a:p>
          <a:p>
            <a:pPr eaLnBrk="1" hangingPunct="1">
              <a:defRPr/>
            </a:pPr>
            <a:endParaRPr lang="de-DE" altLang="de-DE" sz="1600" b="1" dirty="0"/>
          </a:p>
          <a:p>
            <a:pPr eaLnBrk="1" hangingPunct="1">
              <a:defRPr/>
            </a:pPr>
            <a:r>
              <a:rPr lang="de-DE" altLang="de-DE" sz="2400" b="1" dirty="0"/>
              <a:t>Angewandte Informatik</a:t>
            </a:r>
          </a:p>
          <a:p>
            <a:pPr eaLnBrk="1" hangingPunct="1">
              <a:defRPr/>
            </a:pPr>
            <a:r>
              <a:rPr lang="de-DE" altLang="de-DE" sz="2400" b="1" dirty="0"/>
              <a:t>Betriebswirtschaftliche Grundlagen</a:t>
            </a:r>
          </a:p>
          <a:p>
            <a:pPr eaLnBrk="1" hangingPunct="1">
              <a:defRPr/>
            </a:pPr>
            <a:r>
              <a:rPr lang="de-DE" altLang="de-DE" sz="2400" b="1" dirty="0"/>
              <a:t>Buchführung und Wirtschaftsrechnen</a:t>
            </a:r>
          </a:p>
          <a:p>
            <a:pPr eaLnBrk="1" hangingPunct="1">
              <a:defRPr/>
            </a:pPr>
            <a:r>
              <a:rPr lang="de-DE" altLang="de-DE" sz="2400" b="1" dirty="0"/>
              <a:t>Fachkunde</a:t>
            </a:r>
          </a:p>
          <a:p>
            <a:pPr eaLnBrk="1" hangingPunct="1">
              <a:defRPr/>
            </a:pPr>
            <a:r>
              <a:rPr lang="de-DE" altLang="de-DE" sz="2400" b="1" dirty="0"/>
              <a:t>Fachpraxis</a:t>
            </a: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024150C7-9603-AAA2-EBE9-485A02D5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>
            <a:extLst>
              <a:ext uri="{FF2B5EF4-FFF2-40B4-BE49-F238E27FC236}">
                <a16:creationId xmlns:a16="http://schemas.microsoft.com/office/drawing/2014/main" id="{8381FCAD-5745-30E6-78A6-5D038FB8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87500"/>
            <a:ext cx="10795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>
            <a:extLst>
              <a:ext uri="{FF2B5EF4-FFF2-40B4-BE49-F238E27FC236}">
                <a16:creationId xmlns:a16="http://schemas.microsoft.com/office/drawing/2014/main" id="{23F5643F-9FEC-9D9F-ED26-CB7BBBFC0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BE67CED1-DFBF-3CE3-6F55-62D7101F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C00000"/>
                </a:solidFill>
              </a:rPr>
              <a:t>Cluster DIENSTLEISTUNG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FDFA96F7-ED30-3673-6570-52D4C0A6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9550"/>
            <a:ext cx="7440613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altLang="de-DE" sz="2800" b="1" dirty="0"/>
              <a:t>TOURISMUS - Fächer</a:t>
            </a:r>
          </a:p>
          <a:p>
            <a:pPr eaLnBrk="1" hangingPunct="1">
              <a:buFontTx/>
              <a:buNone/>
              <a:defRPr/>
            </a:pPr>
            <a:endParaRPr lang="de-DE" altLang="de-DE" sz="1050" b="1" dirty="0"/>
          </a:p>
          <a:p>
            <a:pPr eaLnBrk="1" hangingPunct="1">
              <a:defRPr/>
            </a:pPr>
            <a:r>
              <a:rPr lang="de-DE" altLang="de-DE" sz="2400" b="1" dirty="0"/>
              <a:t>Angewandte Informatik</a:t>
            </a:r>
          </a:p>
          <a:p>
            <a:pPr eaLnBrk="1" hangingPunct="1">
              <a:defRPr/>
            </a:pPr>
            <a:r>
              <a:rPr lang="de-DE" altLang="de-DE" sz="2400" b="1" dirty="0"/>
              <a:t>Betriebswirtschaftliche Grundlagen</a:t>
            </a:r>
          </a:p>
          <a:p>
            <a:pPr eaLnBrk="1" hangingPunct="1">
              <a:defRPr/>
            </a:pPr>
            <a:r>
              <a:rPr lang="de-DE" altLang="de-DE" sz="2400" b="1" dirty="0"/>
              <a:t>Buchführung und Wirtschaftsrechnen</a:t>
            </a:r>
          </a:p>
          <a:p>
            <a:pPr eaLnBrk="1" hangingPunct="1">
              <a:defRPr/>
            </a:pPr>
            <a:r>
              <a:rPr lang="de-DE" altLang="de-DE" sz="2400" b="1" dirty="0"/>
              <a:t>Berufsbezog. </a:t>
            </a:r>
            <a:r>
              <a:rPr lang="de-DE" altLang="de-DE" sz="2400" b="1" dirty="0" err="1"/>
              <a:t>fremdsprachl</a:t>
            </a:r>
            <a:r>
              <a:rPr lang="de-DE" altLang="de-DE" sz="2400" b="1" dirty="0"/>
              <a:t>. Konversation</a:t>
            </a:r>
          </a:p>
          <a:p>
            <a:pPr eaLnBrk="1" hangingPunct="1">
              <a:defRPr/>
            </a:pPr>
            <a:r>
              <a:rPr lang="de-DE" altLang="de-DE" sz="2400" b="1" dirty="0"/>
              <a:t>Fachkunde	</a:t>
            </a:r>
          </a:p>
          <a:p>
            <a:pPr eaLnBrk="1" hangingPunct="1">
              <a:defRPr/>
            </a:pPr>
            <a:r>
              <a:rPr lang="de-DE" altLang="de-DE" sz="2400" b="1" dirty="0"/>
              <a:t>Fachpraxis</a:t>
            </a:r>
          </a:p>
          <a:p>
            <a:pPr eaLnBrk="1" hangingPunct="1">
              <a:defRPr/>
            </a:pPr>
            <a:endParaRPr lang="de-DE" altLang="de-DE" sz="2400" b="1" dirty="0"/>
          </a:p>
        </p:txBody>
      </p:sp>
      <p:pic>
        <p:nvPicPr>
          <p:cNvPr id="22533" name="Picture 7">
            <a:extLst>
              <a:ext uri="{FF2B5EF4-FFF2-40B4-BE49-F238E27FC236}">
                <a16:creationId xmlns:a16="http://schemas.microsoft.com/office/drawing/2014/main" id="{F643F3D7-E74E-D52A-F1AB-7C9DE214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>
            <a:extLst>
              <a:ext uri="{FF2B5EF4-FFF2-40B4-BE49-F238E27FC236}">
                <a16:creationId xmlns:a16="http://schemas.microsoft.com/office/drawing/2014/main" id="{C89C9089-E9C6-58CB-C0D7-49E75DB0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3850"/>
            <a:ext cx="10795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>
            <a:extLst>
              <a:ext uri="{FF2B5EF4-FFF2-40B4-BE49-F238E27FC236}">
                <a16:creationId xmlns:a16="http://schemas.microsoft.com/office/drawing/2014/main" id="{0FB10687-A717-FA6C-EB6F-9A21DAD5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5860C065-8D9E-59F9-C86A-54BAB64E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C00000"/>
                </a:solidFill>
              </a:rPr>
              <a:t>Cluster DIENSTLEISTUNG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2C4B6C48-ADE5-1D20-1CFD-79D6D172F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9550"/>
            <a:ext cx="7440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altLang="de-DE" sz="2800" b="1" dirty="0"/>
              <a:t>GESUNDHEIT / SCHÖNHEIT / SOZIALES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800" b="1" dirty="0"/>
              <a:t>Fächer</a:t>
            </a:r>
          </a:p>
          <a:p>
            <a:pPr eaLnBrk="1" hangingPunct="1">
              <a:defRPr/>
            </a:pPr>
            <a:r>
              <a:rPr lang="de-DE" altLang="de-DE" sz="2400" b="1" dirty="0"/>
              <a:t>Angewandte Informatik</a:t>
            </a:r>
          </a:p>
          <a:p>
            <a:pPr eaLnBrk="1" hangingPunct="1">
              <a:defRPr/>
            </a:pPr>
            <a:r>
              <a:rPr lang="de-DE" altLang="de-DE" sz="2400" b="1" dirty="0"/>
              <a:t>Betriebswirtschaftliche Grundlagen</a:t>
            </a:r>
          </a:p>
          <a:p>
            <a:pPr eaLnBrk="1" hangingPunct="1">
              <a:defRPr/>
            </a:pPr>
            <a:r>
              <a:rPr lang="de-DE" altLang="de-DE" sz="2400" b="1" dirty="0"/>
              <a:t>Buchführung und Wirtschaftsrechnen</a:t>
            </a:r>
          </a:p>
          <a:p>
            <a:pPr eaLnBrk="1" hangingPunct="1">
              <a:defRPr/>
            </a:pPr>
            <a:r>
              <a:rPr lang="de-DE" altLang="de-DE" sz="2400" b="1" dirty="0"/>
              <a:t>Fachkunde	</a:t>
            </a:r>
          </a:p>
          <a:p>
            <a:pPr eaLnBrk="1" hangingPunct="1">
              <a:defRPr/>
            </a:pPr>
            <a:r>
              <a:rPr lang="de-DE" altLang="de-DE" sz="2400" b="1" dirty="0"/>
              <a:t>Fachpraxis	</a:t>
            </a:r>
          </a:p>
          <a:p>
            <a:pPr eaLnBrk="1" hangingPunct="1">
              <a:defRPr/>
            </a:pPr>
            <a:endParaRPr lang="de-DE" altLang="de-DE" sz="2400" b="1" dirty="0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6998991A-57E5-766B-8DE7-35E052D4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>
            <a:extLst>
              <a:ext uri="{FF2B5EF4-FFF2-40B4-BE49-F238E27FC236}">
                <a16:creationId xmlns:a16="http://schemas.microsoft.com/office/drawing/2014/main" id="{060C52C4-E277-B7FE-C4EE-51669648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079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>
            <a:extLst>
              <a:ext uri="{FF2B5EF4-FFF2-40B4-BE49-F238E27FC236}">
                <a16:creationId xmlns:a16="http://schemas.microsoft.com/office/drawing/2014/main" id="{B63C8DB4-BE4C-2463-40D6-61DC63F45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7ABB7712-0805-5A31-3FF4-CCE4DC6B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638"/>
            <a:ext cx="74406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b="1" dirty="0"/>
              <a:t>Orientierungsphase</a:t>
            </a:r>
            <a:br>
              <a:rPr lang="de-DE" altLang="de-DE" sz="6000" b="1" dirty="0"/>
            </a:br>
            <a:r>
              <a:rPr lang="de-DE" altLang="de-DE" sz="2800" b="1" dirty="0"/>
              <a:t>in den ersten 4 Schulwochen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5774B7F5-DB7F-9D35-87E0-ED0E2AA0B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268413"/>
            <a:ext cx="7345363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dirty="0"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endParaRPr lang="de-DE" altLang="de-DE" sz="2000" b="1" u="sng" dirty="0"/>
          </a:p>
          <a:p>
            <a:pPr eaLnBrk="1" hangingPunct="1">
              <a:buFontTx/>
              <a:buNone/>
              <a:defRPr/>
            </a:pPr>
            <a:r>
              <a:rPr lang="de-DE" altLang="de-DE" sz="2400" b="1" dirty="0"/>
              <a:t>Die Schüler haben für </a:t>
            </a:r>
            <a:br>
              <a:rPr lang="de-DE" altLang="de-DE" sz="2400" b="1" dirty="0"/>
            </a:br>
            <a:r>
              <a:rPr lang="de-DE" altLang="de-DE" sz="2400" b="1" dirty="0"/>
              <a:t>die Orientierungsphase den</a:t>
            </a:r>
          </a:p>
          <a:p>
            <a:pPr eaLnBrk="1" hangingPunct="1">
              <a:buFontTx/>
              <a:buNone/>
              <a:defRPr/>
            </a:pPr>
            <a:endParaRPr lang="de-DE" altLang="de-DE" sz="2000" b="1" dirty="0"/>
          </a:p>
          <a:p>
            <a:pPr eaLnBrk="1" hangingPunct="1">
              <a:buFontTx/>
              <a:buNone/>
              <a:defRPr/>
            </a:pPr>
            <a:r>
              <a:rPr lang="de-DE" altLang="de-DE" sz="700" b="1" dirty="0">
                <a:solidFill>
                  <a:srgbClr val="A8C11A"/>
                </a:solidFill>
                <a:latin typeface="Arial Black" panose="020B0A04020102020204" pitchFamily="34" charset="0"/>
              </a:rPr>
              <a:t>	</a:t>
            </a:r>
            <a:endParaRPr lang="de-DE" altLang="de-DE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de-DE" altLang="de-DE" sz="2800" b="1" dirty="0">
                <a:solidFill>
                  <a:srgbClr val="A8C11A"/>
                </a:solidFill>
                <a:latin typeface="Arial Black" panose="020B0A04020102020204" pitchFamily="34" charset="0"/>
              </a:rPr>
              <a:t>	</a:t>
            </a:r>
            <a:r>
              <a:rPr lang="de-DE" altLang="de-DE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Cluster TECHNIK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800" b="1" dirty="0">
                <a:solidFill>
                  <a:srgbClr val="A8C11A"/>
                </a:solidFill>
                <a:latin typeface="Arial Black" panose="020B0A04020102020204" pitchFamily="34" charset="0"/>
              </a:rPr>
              <a:t>	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oder den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800" b="1" dirty="0">
                <a:solidFill>
                  <a:srgbClr val="A8C11A"/>
                </a:solidFill>
                <a:latin typeface="Arial Black" panose="020B0A04020102020204" pitchFamily="34" charset="0"/>
              </a:rPr>
              <a:t>	</a:t>
            </a:r>
            <a:r>
              <a:rPr lang="de-DE" altLang="de-DE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Cluster DIENSTLEISTUNG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1800" b="1" dirty="0"/>
              <a:t>	</a:t>
            </a:r>
            <a:r>
              <a:rPr lang="de-DE" altLang="de-DE" sz="2400" b="1" dirty="0"/>
              <a:t>gewählt!</a:t>
            </a:r>
            <a:r>
              <a:rPr lang="de-DE" altLang="de-DE" sz="1800" b="1" dirty="0"/>
              <a:t>						</a:t>
            </a:r>
            <a:endParaRPr lang="de-DE" altLang="de-DE" sz="2800" b="1" dirty="0"/>
          </a:p>
          <a:p>
            <a:pPr eaLnBrk="1" hangingPunct="1">
              <a:buFontTx/>
              <a:buNone/>
              <a:defRPr/>
            </a:pPr>
            <a:r>
              <a:rPr lang="de-DE" altLang="de-DE" sz="2800" b="1" dirty="0"/>
              <a:t>	</a:t>
            </a:r>
            <a:endParaRPr lang="de-DE" altLang="de-DE" sz="3600" b="1" dirty="0"/>
          </a:p>
          <a:p>
            <a:pPr eaLnBrk="1" hangingPunct="1">
              <a:defRPr/>
            </a:pPr>
            <a:endParaRPr lang="de-DE" altLang="de-DE" sz="2800" b="1" dirty="0">
              <a:latin typeface="Arial Black" pitchFamily="34" charset="0"/>
            </a:endParaRPr>
          </a:p>
        </p:txBody>
      </p:sp>
      <p:pic>
        <p:nvPicPr>
          <p:cNvPr id="28677" name="Picture 7">
            <a:extLst>
              <a:ext uri="{FF2B5EF4-FFF2-40B4-BE49-F238E27FC236}">
                <a16:creationId xmlns:a16="http://schemas.microsoft.com/office/drawing/2014/main" id="{BBDCB01B-BEFE-55BF-F501-5393D0A8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>
            <a:extLst>
              <a:ext uri="{FF2B5EF4-FFF2-40B4-BE49-F238E27FC236}">
                <a16:creationId xmlns:a16="http://schemas.microsoft.com/office/drawing/2014/main" id="{2F858028-94C6-97E0-4BDE-A37ACFE41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E2E5D0F7-A39D-4DA6-D113-8B7814152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638"/>
            <a:ext cx="74406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b="1" dirty="0"/>
              <a:t>Orientierungsphase</a:t>
            </a:r>
            <a:br>
              <a:rPr lang="de-DE" altLang="de-DE" sz="6000" b="1" dirty="0"/>
            </a:br>
            <a:r>
              <a:rPr lang="de-DE" altLang="de-DE" sz="2800" b="1" dirty="0"/>
              <a:t>in den ersten 4 Schulwochen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622A960D-71DB-50EE-1DA2-B26E7D55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649413"/>
            <a:ext cx="73453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000" dirty="0">
              <a:latin typeface="Arial Black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e-DE" altLang="de-DE" sz="2000" b="1" dirty="0"/>
              <a:t>Zusätzlich:</a:t>
            </a:r>
          </a:p>
          <a:p>
            <a:pPr eaLnBrk="1" hangingPunct="1">
              <a:buFontTx/>
              <a:buNone/>
            </a:pPr>
            <a:r>
              <a:rPr lang="de-DE" altLang="de-DE" sz="2800" b="1" dirty="0">
                <a:solidFill>
                  <a:srgbClr val="A8C11A"/>
                </a:solidFill>
                <a:latin typeface="Arial Black" panose="020B0604020202020204" pitchFamily="34" charset="0"/>
              </a:rPr>
              <a:t>	</a:t>
            </a:r>
            <a:r>
              <a:rPr lang="de-DE" altLang="de-DE" sz="2400" b="1" dirty="0">
                <a:solidFill>
                  <a:srgbClr val="A8C11A"/>
                </a:solidFill>
              </a:rPr>
              <a:t>Betriebsbesichtigungen</a:t>
            </a:r>
          </a:p>
          <a:p>
            <a:pPr eaLnBrk="1" hangingPunct="1">
              <a:buFontTx/>
              <a:buNone/>
            </a:pPr>
            <a:r>
              <a:rPr lang="de-DE" altLang="de-DE" sz="2400" b="1" dirty="0">
                <a:solidFill>
                  <a:srgbClr val="A8C11A"/>
                </a:solidFill>
              </a:rPr>
              <a:t>	Exkursionen</a:t>
            </a:r>
          </a:p>
          <a:p>
            <a:pPr eaLnBrk="1" hangingPunct="1">
              <a:buFontTx/>
              <a:buNone/>
            </a:pPr>
            <a:r>
              <a:rPr lang="de-DE" altLang="de-DE" sz="2400" b="1" dirty="0">
                <a:solidFill>
                  <a:srgbClr val="A8C11A"/>
                </a:solidFill>
              </a:rPr>
              <a:t>	Vorträge</a:t>
            </a:r>
          </a:p>
          <a:p>
            <a:pPr eaLnBrk="1" hangingPunct="1">
              <a:buFontTx/>
              <a:buNone/>
            </a:pPr>
            <a:r>
              <a:rPr lang="de-DE" altLang="de-DE" sz="2400" b="1" dirty="0">
                <a:solidFill>
                  <a:srgbClr val="A8C11A"/>
                </a:solidFill>
              </a:rPr>
              <a:t>	5 Tage SCHNUPPERN</a:t>
            </a:r>
          </a:p>
          <a:p>
            <a:pPr eaLnBrk="1" hangingPunct="1">
              <a:buFontTx/>
              <a:buNone/>
            </a:pPr>
            <a:endParaRPr lang="de-DE" altLang="de-DE" sz="1000" b="1" dirty="0">
              <a:solidFill>
                <a:srgbClr val="A8C11A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000" b="1" dirty="0"/>
              <a:t>Am Ende der Orientierungsphase:</a:t>
            </a:r>
          </a:p>
          <a:p>
            <a:pPr eaLnBrk="1" hangingPunct="1">
              <a:buFontTx/>
              <a:buNone/>
            </a:pPr>
            <a:r>
              <a:rPr lang="de-DE" altLang="de-DE" sz="2000" b="1" dirty="0"/>
              <a:t>	</a:t>
            </a:r>
            <a:r>
              <a:rPr lang="de-DE" altLang="de-DE" sz="2400" b="1" dirty="0">
                <a:latin typeface="Arial Black" panose="020B0604020202020204" pitchFamily="34" charset="0"/>
              </a:rPr>
              <a:t>Wahl des FACHBEREICHES</a:t>
            </a:r>
          </a:p>
          <a:p>
            <a:pPr eaLnBrk="1" hangingPunct="1">
              <a:buFontTx/>
              <a:buNone/>
            </a:pPr>
            <a:r>
              <a:rPr lang="de-DE" altLang="de-DE" sz="2400" b="1" dirty="0">
                <a:latin typeface="Arial Black" panose="020B0604020202020204" pitchFamily="34" charset="0"/>
              </a:rPr>
              <a:t>	Abschluss: SEL-Gespräche </a:t>
            </a:r>
          </a:p>
          <a:p>
            <a:pPr eaLnBrk="1" hangingPunct="1">
              <a:buFontTx/>
              <a:buNone/>
            </a:pPr>
            <a:endParaRPr lang="de-DE" altLang="de-DE" sz="1800" b="1" dirty="0"/>
          </a:p>
          <a:p>
            <a:pPr eaLnBrk="1" hangingPunct="1">
              <a:buFontTx/>
              <a:buNone/>
            </a:pPr>
            <a:endParaRPr lang="de-DE" altLang="de-DE" sz="1800" b="1" dirty="0"/>
          </a:p>
          <a:p>
            <a:pPr eaLnBrk="1" hangingPunct="1">
              <a:buFontTx/>
              <a:buNone/>
            </a:pPr>
            <a:endParaRPr lang="de-DE" altLang="de-DE" sz="2800" b="1" dirty="0"/>
          </a:p>
          <a:p>
            <a:pPr eaLnBrk="1" hangingPunct="1">
              <a:buFontTx/>
              <a:buNone/>
            </a:pPr>
            <a:r>
              <a:rPr lang="de-DE" altLang="de-DE" sz="2800" b="1" dirty="0"/>
              <a:t>	</a:t>
            </a:r>
            <a:endParaRPr lang="de-DE" altLang="de-DE" sz="3600" b="1" dirty="0"/>
          </a:p>
          <a:p>
            <a:pPr eaLnBrk="1" hangingPunct="1"/>
            <a:endParaRPr lang="de-DE" altLang="de-DE" sz="2800" b="1" dirty="0">
              <a:latin typeface="Arial Black" panose="020B0604020202020204" pitchFamily="34" charset="0"/>
            </a:endParaRPr>
          </a:p>
        </p:txBody>
      </p:sp>
      <p:pic>
        <p:nvPicPr>
          <p:cNvPr id="30725" name="Picture 7">
            <a:extLst>
              <a:ext uri="{FF2B5EF4-FFF2-40B4-BE49-F238E27FC236}">
                <a16:creationId xmlns:a16="http://schemas.microsoft.com/office/drawing/2014/main" id="{093B9627-EAC6-E60F-2B8D-46AF4B5E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>
            <a:extLst>
              <a:ext uri="{FF2B5EF4-FFF2-40B4-BE49-F238E27FC236}">
                <a16:creationId xmlns:a16="http://schemas.microsoft.com/office/drawing/2014/main" id="{2127B7F9-5A77-F725-FFA8-B3D411F4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66C30A5B-D300-C04C-60D7-6764D3A7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/>
              <a:t>SCHNUPPERN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ECC4D2C5-7D31-F2C8-E358-6B22F34A9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28713"/>
            <a:ext cx="820896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400" b="1" dirty="0"/>
              <a:t>5 Tage</a:t>
            </a:r>
          </a:p>
          <a:p>
            <a:pPr algn="ctr" eaLnBrk="1" hangingPunct="1">
              <a:buFontTx/>
              <a:buNone/>
            </a:pPr>
            <a:r>
              <a:rPr lang="de-DE" altLang="de-DE" sz="2400" b="1" dirty="0"/>
              <a:t>22.10. - 26.10.2025</a:t>
            </a:r>
          </a:p>
          <a:p>
            <a:pPr algn="ctr" eaLnBrk="1" hangingPunct="1">
              <a:buFontTx/>
              <a:buNone/>
            </a:pPr>
            <a:endParaRPr lang="de-DE" altLang="de-DE" sz="2400" b="1" dirty="0"/>
          </a:p>
          <a:p>
            <a:pPr algn="ctr" eaLnBrk="1" hangingPunct="1">
              <a:buNone/>
            </a:pPr>
            <a:r>
              <a:rPr lang="de-DE" altLang="de-DE" sz="2400" b="1" dirty="0"/>
              <a:t>5 Tage</a:t>
            </a:r>
            <a:br>
              <a:rPr lang="de-DE" altLang="de-DE" sz="2400" b="1" dirty="0"/>
            </a:br>
            <a:r>
              <a:rPr lang="de-DE" altLang="de-DE" sz="2400" b="1" dirty="0"/>
              <a:t>3 Tage + </a:t>
            </a:r>
            <a:r>
              <a:rPr lang="de-DE" altLang="de-DE" sz="2400" b="1" dirty="0">
                <a:solidFill>
                  <a:srgbClr val="00B050"/>
                </a:solidFill>
              </a:rPr>
              <a:t>2 Tage individuell</a:t>
            </a:r>
          </a:p>
          <a:p>
            <a:pPr algn="ctr" eaLnBrk="1" hangingPunct="1">
              <a:buFontTx/>
              <a:buNone/>
            </a:pPr>
            <a:r>
              <a:rPr lang="de-DE" altLang="de-DE" sz="2400" b="1" dirty="0"/>
              <a:t>10.11. - 14.11.2025</a:t>
            </a:r>
          </a:p>
          <a:p>
            <a:pPr algn="ctr" eaLnBrk="1" hangingPunct="1">
              <a:spcBef>
                <a:spcPts val="2424"/>
              </a:spcBef>
              <a:buFontTx/>
              <a:buNone/>
            </a:pPr>
            <a:r>
              <a:rPr lang="de-DE" altLang="de-DE" sz="2400" b="1" dirty="0"/>
              <a:t>4 Tage</a:t>
            </a:r>
          </a:p>
          <a:p>
            <a:pPr algn="ctr" eaLnBrk="1" hangingPunct="1">
              <a:buFontTx/>
              <a:buNone/>
            </a:pPr>
            <a:r>
              <a:rPr lang="de-DE" altLang="de-DE" sz="2400" b="1" dirty="0"/>
              <a:t>02.02. – 05.02.2026</a:t>
            </a:r>
          </a:p>
          <a:p>
            <a:pPr algn="ctr" eaLnBrk="1" hangingPunct="1">
              <a:buFontTx/>
              <a:buNone/>
            </a:pPr>
            <a:r>
              <a:rPr lang="de-DE" altLang="de-DE" sz="2400" b="1" dirty="0"/>
              <a:t>Gesamt 12 Tage + </a:t>
            </a:r>
            <a:r>
              <a:rPr lang="de-DE" altLang="de-DE" sz="2400" b="1" dirty="0">
                <a:solidFill>
                  <a:srgbClr val="00B050"/>
                </a:solidFill>
              </a:rPr>
              <a:t>2 individuelle </a:t>
            </a:r>
            <a:r>
              <a:rPr lang="de-DE" altLang="de-DE" sz="2400" b="1" dirty="0"/>
              <a:t>= 14 Tage</a:t>
            </a:r>
          </a:p>
          <a:p>
            <a:pPr eaLnBrk="1" hangingPunct="1"/>
            <a:endParaRPr lang="de-DE" altLang="de-DE" sz="2800" b="1" dirty="0">
              <a:latin typeface="Arial Black" panose="020B0604020202020204" pitchFamily="34" charset="0"/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1D881BA8-A8F2-D4B3-7645-4F55F6AA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CF12B777-70D8-464F-4B2F-4817BBEE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71A4737C-424C-2735-76AF-0F600844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800" b="1" dirty="0"/>
              <a:t>INDIVIDUELLES</a:t>
            </a:r>
            <a:br>
              <a:rPr lang="de-DE" altLang="de-DE" sz="4800" b="1" dirty="0"/>
            </a:br>
            <a:r>
              <a:rPr lang="de-DE" altLang="de-DE" sz="4800" b="1" dirty="0"/>
              <a:t> SCHNUPPERN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41B7B36A-F6C0-24DA-97E8-FF678CDD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10" y="1916832"/>
            <a:ext cx="82089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000" b="1" dirty="0">
              <a:latin typeface="Arial Black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e-DE" altLang="de-DE" sz="3600" b="1" dirty="0"/>
              <a:t>	15 Tage pro Kalenderjahr in der 		unterrichtsfreien Zeit </a:t>
            </a:r>
          </a:p>
          <a:p>
            <a:pPr eaLnBrk="1" hangingPunct="1">
              <a:buFontTx/>
              <a:buNone/>
            </a:pPr>
            <a:r>
              <a:rPr lang="de-DE" altLang="de-DE" sz="3600" b="1" dirty="0"/>
              <a:t>		</a:t>
            </a:r>
            <a:r>
              <a:rPr lang="de-DE" altLang="de-DE" sz="2400" b="1" dirty="0"/>
              <a:t>(Herbstferien, Weihnachtsferien, Semesterferien, 	Osterferien,…)</a:t>
            </a:r>
          </a:p>
          <a:p>
            <a:pPr eaLnBrk="1" hangingPunct="1">
              <a:buFontTx/>
              <a:buNone/>
            </a:pPr>
            <a:endParaRPr lang="de-DE" altLang="de-DE" sz="2000" b="1" dirty="0"/>
          </a:p>
          <a:p>
            <a:pPr eaLnBrk="1" hangingPunct="1">
              <a:buFontTx/>
              <a:buNone/>
            </a:pPr>
            <a:r>
              <a:rPr lang="de-DE" altLang="de-DE" sz="3600" b="1" dirty="0"/>
              <a:t>	  5 </a:t>
            </a:r>
            <a:r>
              <a:rPr lang="de-DE" altLang="de-DE" sz="3600" b="1" dirty="0">
                <a:solidFill>
                  <a:srgbClr val="00B050"/>
                </a:solidFill>
              </a:rPr>
              <a:t>(-2)</a:t>
            </a:r>
            <a:r>
              <a:rPr lang="de-DE" altLang="de-DE" sz="3600" b="1" dirty="0"/>
              <a:t> Tage während der Schulzeit</a:t>
            </a:r>
          </a:p>
          <a:p>
            <a:pPr eaLnBrk="1" hangingPunct="1">
              <a:buFontTx/>
              <a:buNone/>
            </a:pPr>
            <a:endParaRPr lang="de-DE" altLang="de-DE" sz="3600" b="1" dirty="0"/>
          </a:p>
          <a:p>
            <a:pPr eaLnBrk="1" hangingPunct="1"/>
            <a:endParaRPr lang="de-DE" altLang="de-DE" sz="2800" b="1" dirty="0">
              <a:latin typeface="Arial Black" panose="020B0604020202020204" pitchFamily="34" charset="0"/>
            </a:endParaRPr>
          </a:p>
        </p:txBody>
      </p:sp>
      <p:pic>
        <p:nvPicPr>
          <p:cNvPr id="32773" name="Picture 7">
            <a:extLst>
              <a:ext uri="{FF2B5EF4-FFF2-40B4-BE49-F238E27FC236}">
                <a16:creationId xmlns:a16="http://schemas.microsoft.com/office/drawing/2014/main" id="{2F67F210-38C4-DD00-D305-B5A3DEB8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10" descr="PTS_1.jpg">
            <a:extLst>
              <a:ext uri="{FF2B5EF4-FFF2-40B4-BE49-F238E27FC236}">
                <a16:creationId xmlns:a16="http://schemas.microsoft.com/office/drawing/2014/main" id="{156EC33D-9F1B-24CF-DAC1-7CFF3950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94EF3856-CF2B-6DC3-0927-A66441B966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20775" y="1052513"/>
            <a:ext cx="7772400" cy="1470025"/>
          </a:xfrm>
        </p:spPr>
        <p:txBody>
          <a:bodyPr/>
          <a:lstStyle/>
          <a:p>
            <a:pPr algn="r" eaLnBrk="1" hangingPunct="1"/>
            <a:r>
              <a:rPr lang="de-DE" altLang="de-DE" b="1"/>
              <a:t>POLYTECHNISCHE SCHULE </a:t>
            </a:r>
            <a:r>
              <a:rPr lang="de-DE" altLang="de-DE" b="1">
                <a:solidFill>
                  <a:srgbClr val="A8C11A"/>
                </a:solidFill>
              </a:rPr>
              <a:t>FÜGEN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72A9AB8-B5E6-EF9C-0EE1-185C8ECE65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19350" y="2828925"/>
            <a:ext cx="6400800" cy="1752600"/>
          </a:xfrm>
        </p:spPr>
        <p:txBody>
          <a:bodyPr/>
          <a:lstStyle/>
          <a:p>
            <a:pPr algn="r" eaLnBrk="1" hangingPunct="1"/>
            <a:r>
              <a:rPr lang="de-DE" altLang="de-DE" b="1">
                <a:solidFill>
                  <a:srgbClr val="A8C11A"/>
                </a:solidFill>
              </a:rPr>
              <a:t>Basis für deinen Beruf</a:t>
            </a:r>
          </a:p>
          <a:p>
            <a:pPr algn="r" eaLnBrk="1" hangingPunct="1"/>
            <a:r>
              <a:rPr lang="de-DE" altLang="de-DE" b="1">
                <a:solidFill>
                  <a:srgbClr val="A8C11A"/>
                </a:solidFill>
              </a:rPr>
              <a:t>Praxis lernen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>
            <a:extLst>
              <a:ext uri="{FF2B5EF4-FFF2-40B4-BE49-F238E27FC236}">
                <a16:creationId xmlns:a16="http://schemas.microsoft.com/office/drawing/2014/main" id="{AEB14494-45B8-4999-1754-B36DC1D6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2FE4BD2B-5F86-BA96-4E8E-F88CAF3BE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60350"/>
            <a:ext cx="66246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 dirty="0">
                <a:solidFill>
                  <a:srgbClr val="A8C11A"/>
                </a:solidFill>
              </a:rPr>
              <a:t>SGA</a:t>
            </a:r>
          </a:p>
        </p:txBody>
      </p:sp>
      <p:sp>
        <p:nvSpPr>
          <p:cNvPr id="38916" name="Rectangle 12">
            <a:extLst>
              <a:ext uri="{FF2B5EF4-FFF2-40B4-BE49-F238E27FC236}">
                <a16:creationId xmlns:a16="http://schemas.microsoft.com/office/drawing/2014/main" id="{647E1405-4287-0EBB-F175-EEF4E812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6" y="1130906"/>
            <a:ext cx="7921625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1000" b="1" dirty="0">
              <a:latin typeface="Arial Black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e-DE" altLang="de-DE" sz="5400" b="1" dirty="0">
                <a:solidFill>
                  <a:srgbClr val="A8C11A"/>
                </a:solidFill>
              </a:rPr>
              <a:t>S</a:t>
            </a:r>
            <a:r>
              <a:rPr lang="de-DE" altLang="de-DE" sz="4800" b="1" dirty="0">
                <a:latin typeface="Arial Black" panose="020B0604020202020204" pitchFamily="34" charset="0"/>
              </a:rPr>
              <a:t>  SCHUL-</a:t>
            </a:r>
          </a:p>
          <a:p>
            <a:pPr eaLnBrk="1" hangingPunct="1">
              <a:buFontTx/>
              <a:buNone/>
            </a:pPr>
            <a:r>
              <a:rPr lang="de-DE" altLang="de-DE" sz="5400" b="1" dirty="0">
                <a:solidFill>
                  <a:srgbClr val="A8C11A"/>
                </a:solidFill>
              </a:rPr>
              <a:t>G</a:t>
            </a:r>
            <a:r>
              <a:rPr lang="de-DE" altLang="de-DE" sz="4800" b="1" dirty="0">
                <a:latin typeface="Arial Black" panose="020B0604020202020204" pitchFamily="34" charset="0"/>
              </a:rPr>
              <a:t>  GEMEINSCHAFTS-</a:t>
            </a:r>
          </a:p>
          <a:p>
            <a:pPr marL="378900" eaLnBrk="1" hangingPunct="1">
              <a:buFontTx/>
              <a:buNone/>
            </a:pPr>
            <a:r>
              <a:rPr lang="de-DE" altLang="de-DE" sz="5400" b="1" dirty="0">
                <a:solidFill>
                  <a:srgbClr val="A8C11A"/>
                </a:solidFill>
              </a:rPr>
              <a:t>A</a:t>
            </a:r>
            <a:r>
              <a:rPr lang="de-DE" altLang="de-DE" sz="4800" b="1" dirty="0">
                <a:latin typeface="Arial Black" panose="020B0604020202020204" pitchFamily="34" charset="0"/>
              </a:rPr>
              <a:t>  AUSSCHUSS</a:t>
            </a:r>
            <a:endParaRPr lang="de-DE" altLang="de-DE" sz="2800" b="1" dirty="0">
              <a:latin typeface="Arial Black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e-DE" altLang="de-DE" sz="5400" b="1" dirty="0">
                <a:solidFill>
                  <a:srgbClr val="A8C11A"/>
                </a:solidFill>
              </a:rPr>
              <a:t>3 ELTERNVERTRETER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5BD734F9-0237-D842-E256-56447C7F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>
            <a:extLst>
              <a:ext uri="{FF2B5EF4-FFF2-40B4-BE49-F238E27FC236}">
                <a16:creationId xmlns:a16="http://schemas.microsoft.com/office/drawing/2014/main" id="{291956CF-878E-F359-350D-BCCF42F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0872F401-0BF1-BC35-19E8-6CB4E8EF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7561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</a:rPr>
              <a:t>Wichtige Punkte</a:t>
            </a: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28272A0D-78B7-84FE-EB69-71284045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540002"/>
            <a:ext cx="7921154" cy="41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>
              <a:defRPr/>
            </a:pPr>
            <a:r>
              <a:rPr lang="de-AT" sz="4000" b="1" dirty="0">
                <a:latin typeface="Arial Black" panose="020B0A04020102020204" pitchFamily="34" charset="0"/>
              </a:rPr>
              <a:t>RAUCHEN (Vape, SNUS)</a:t>
            </a:r>
          </a:p>
          <a:p>
            <a:pPr>
              <a:defRPr/>
            </a:pPr>
            <a:endParaRPr lang="de-AT" sz="1000" b="1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de-AT" sz="4000" b="1" dirty="0">
                <a:latin typeface="Arial Black" panose="020B0A04020102020204" pitchFamily="34" charset="0"/>
              </a:rPr>
              <a:t>HANDY</a:t>
            </a:r>
          </a:p>
          <a:p>
            <a:pPr>
              <a:defRPr/>
            </a:pPr>
            <a:endParaRPr lang="de-AT" sz="1000" b="1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de-AT" sz="4000" b="1" dirty="0">
                <a:latin typeface="Arial Black" panose="020B0A04020102020204" pitchFamily="34" charset="0"/>
              </a:rPr>
              <a:t>SCHWÄNZEN </a:t>
            </a:r>
            <a:r>
              <a:rPr lang="de-AT" sz="2800" b="1" dirty="0">
                <a:latin typeface="Arial Black" panose="020B0A04020102020204" pitchFamily="34" charset="0"/>
              </a:rPr>
              <a:t>(Zeitausgleich)</a:t>
            </a:r>
          </a:p>
          <a:p>
            <a:pPr marL="0" indent="0">
              <a:buFontTx/>
              <a:buNone/>
              <a:defRPr/>
            </a:pPr>
            <a:endParaRPr lang="de-AT" sz="1000" b="1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de-AT" sz="4000" b="1" dirty="0">
                <a:latin typeface="Arial Black" panose="020B0A04020102020204" pitchFamily="34" charset="0"/>
              </a:rPr>
              <a:t>GETRÄNKE </a:t>
            </a:r>
            <a:r>
              <a:rPr lang="de-AT" sz="2800" b="1" dirty="0">
                <a:latin typeface="Arial Black" panose="020B0A04020102020204" pitchFamily="34" charset="0"/>
              </a:rPr>
              <a:t>(zuckerfrei)</a:t>
            </a:r>
            <a:r>
              <a:rPr lang="de-DE" sz="4000" b="1" dirty="0"/>
              <a:t> </a:t>
            </a:r>
            <a:endParaRPr lang="de-DE" altLang="de-DE" sz="4800" b="1" dirty="0">
              <a:latin typeface="Arial Black" pitchFamily="34" charset="0"/>
            </a:endParaRP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532AEFAC-8DFC-F4C1-18A2-44E16A73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317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  <a:latin typeface="Arial Black" panose="020B0604020202020204" pitchFamily="34" charset="0"/>
              </a:rPr>
              <a:t> </a:t>
            </a:r>
            <a:r>
              <a:rPr lang="de-DE" altLang="de-DE" sz="6600" b="1" dirty="0">
                <a:latin typeface="Arial Black" panose="020B0604020202020204" pitchFamily="34" charset="0"/>
              </a:rPr>
              <a:t>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3350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Schülerkonto</a:t>
            </a:r>
            <a:endParaRPr lang="de-DE" sz="2800" b="1" dirty="0"/>
          </a:p>
          <a:p>
            <a:pPr marL="0" indent="0">
              <a:buFontTx/>
              <a:buNone/>
              <a:defRPr/>
            </a:pPr>
            <a:r>
              <a:rPr lang="de-DE" sz="2800" b="1" dirty="0"/>
              <a:t>2 x im Jahr wird ein Geldbetrag eingesammelt</a:t>
            </a:r>
            <a:endParaRPr lang="de-AT" sz="2800" dirty="0"/>
          </a:p>
          <a:p>
            <a:pPr marL="0" indent="0">
              <a:buFontTx/>
              <a:buNone/>
              <a:defRPr/>
            </a:pPr>
            <a:r>
              <a:rPr lang="de-DE" sz="2800" b="1" dirty="0"/>
              <a:t>Am Ende des Jahres erhält jeder Schüler eine detaillierte Einzelabrechnung! </a:t>
            </a:r>
          </a:p>
          <a:p>
            <a:pPr marL="0" indent="0">
              <a:buFontTx/>
              <a:buNone/>
              <a:defRPr/>
            </a:pPr>
            <a:br>
              <a:rPr lang="de-DE" sz="2800" b="1" dirty="0"/>
            </a:br>
            <a:r>
              <a:rPr lang="de-DE" sz="2800" b="1" dirty="0"/>
              <a:t>Schulstart, Hefte, Werkzeug, Zug/Bus, Aktivitäten, …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3356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3350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Videoüberwachung</a:t>
            </a:r>
            <a:endParaRPr lang="de-DE" altLang="de-DE" b="1" dirty="0">
              <a:solidFill>
                <a:srgbClr val="A8C11A"/>
              </a:solidFill>
            </a:endParaRPr>
          </a:p>
          <a:p>
            <a:pPr marL="0" indent="0">
              <a:buFontTx/>
              <a:buNone/>
              <a:defRPr/>
            </a:pPr>
            <a:endParaRPr lang="de-DE" sz="2800" b="1" dirty="0"/>
          </a:p>
          <a:p>
            <a:pPr marL="0" indent="0">
              <a:buFontTx/>
              <a:buNone/>
              <a:defRPr/>
            </a:pPr>
            <a:r>
              <a:rPr lang="de-AT" sz="2800" b="1" dirty="0"/>
              <a:t>Der Eingangsbereich und die Garderobe wird Videoüberwacht!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745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>
            <a:extLst>
              <a:ext uri="{FF2B5EF4-FFF2-40B4-BE49-F238E27FC236}">
                <a16:creationId xmlns:a16="http://schemas.microsoft.com/office/drawing/2014/main" id="{19270A1B-8279-D466-6BFC-CB367D89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0E4109FA-9419-8B9D-DCAD-B88C9046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37" y="260655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2C25FF8A-A508-48D6-B5D3-2D9EBBEC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8F833EEB-51AE-A259-FAF6-C4EE1751B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D14E96-F1D4-41FA-0FA5-44CF1F3654B5}"/>
              </a:ext>
            </a:extLst>
          </p:cNvPr>
          <p:cNvSpPr txBox="1"/>
          <p:nvPr/>
        </p:nvSpPr>
        <p:spPr>
          <a:xfrm>
            <a:off x="139508" y="2270209"/>
            <a:ext cx="87961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b="1" dirty="0"/>
              <a:t>		</a:t>
            </a:r>
            <a:r>
              <a:rPr lang="de-DE" altLang="de-DE" sz="4000" b="1" dirty="0"/>
              <a:t>Polizei				Rettung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de-DE" altLang="de-DE" sz="4000" b="1" dirty="0"/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sz="4000" b="1" dirty="0"/>
              <a:t>		Feuerwehr		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de-DE" altLang="de-DE" sz="4000" b="1" dirty="0"/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sz="4000" b="1" dirty="0"/>
              <a:t>		Bundesheer    Bergrettung </a:t>
            </a:r>
            <a:r>
              <a:rPr lang="de-DE" altLang="de-DE" b="1" dirty="0"/>
              <a:t>			</a:t>
            </a:r>
            <a:endParaRPr lang="de-DE" altLang="de-DE" sz="1400" b="1" dirty="0">
              <a:latin typeface="Arial Black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3" name="Picture 13" descr="ANd9GcS0R-CDDmL1zrCXW0tKPADBoFfyNPyyOqILWo1_4tH1X_d7jNXst1_pQjP0">
            <a:hlinkClick r:id="rId3"/>
            <a:extLst>
              <a:ext uri="{FF2B5EF4-FFF2-40B4-BE49-F238E27FC236}">
                <a16:creationId xmlns:a16="http://schemas.microsoft.com/office/drawing/2014/main" id="{CE5A24EA-1D14-299F-5748-06369865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7" y="2454648"/>
            <a:ext cx="1362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ANd9GcTIDkzAdgaueV6e2r-42ud10ozjvbz5zfLC4HBFMY-489OCB82fJaUhqg">
            <a:hlinkClick r:id="rId5"/>
            <a:extLst>
              <a:ext uri="{FF2B5EF4-FFF2-40B4-BE49-F238E27FC236}">
                <a16:creationId xmlns:a16="http://schemas.microsoft.com/office/drawing/2014/main" id="{B7469FF1-20AF-82F6-3EB7-C9D35EDE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8" y="3324716"/>
            <a:ext cx="98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Nd9GcTel2mi_hi0dxWgtmg4me13WqibDFl4L6V6bqjxMnrQDAyMxSddiVf-jtY">
            <a:hlinkClick r:id="rId7"/>
            <a:extLst>
              <a:ext uri="{FF2B5EF4-FFF2-40B4-BE49-F238E27FC236}">
                <a16:creationId xmlns:a16="http://schemas.microsoft.com/office/drawing/2014/main" id="{C710AEB0-4808-4EB4-8336-4BAED6C4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9" y="4593922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ANd9GcRvKD1O038gycB6oGP0NjG4tPsiStxKg76PMLKyvzefzY0yavT_TsoAdQ">
            <a:hlinkClick r:id="rId9"/>
            <a:extLst>
              <a:ext uri="{FF2B5EF4-FFF2-40B4-BE49-F238E27FC236}">
                <a16:creationId xmlns:a16="http://schemas.microsoft.com/office/drawing/2014/main" id="{9266C78E-7C0E-35DF-2196-C9380530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0" y="2385219"/>
            <a:ext cx="11842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ANd9GcRJRXk4_Cl4uE0TyWbbeGhv1zFtzE153h45Yr0yJCRmTWaK9W693TTsftA">
            <a:hlinkClick r:id="rId11"/>
            <a:extLst>
              <a:ext uri="{FF2B5EF4-FFF2-40B4-BE49-F238E27FC236}">
                <a16:creationId xmlns:a16="http://schemas.microsoft.com/office/drawing/2014/main" id="{3BBBD1E8-D3DC-0F45-4D66-1E53E013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52002"/>
            <a:ext cx="1200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F205713-482E-6844-11B5-265C3B83732D}"/>
              </a:ext>
            </a:extLst>
          </p:cNvPr>
          <p:cNvSpPr txBox="1"/>
          <p:nvPr/>
        </p:nvSpPr>
        <p:spPr>
          <a:xfrm>
            <a:off x="2699792" y="1260822"/>
            <a:ext cx="3946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b="1" dirty="0">
                <a:solidFill>
                  <a:srgbClr val="A8C11A"/>
                </a:solidFill>
                <a:latin typeface="Arial Black" panose="020B0604020202020204" pitchFamily="34" charset="0"/>
              </a:rPr>
              <a:t>Blaulichttag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2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>
            <a:extLst>
              <a:ext uri="{FF2B5EF4-FFF2-40B4-BE49-F238E27FC236}">
                <a16:creationId xmlns:a16="http://schemas.microsoft.com/office/drawing/2014/main" id="{19270A1B-8279-D466-6BFC-CB367D89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0E4109FA-9419-8B9D-DCAD-B88C9046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2C25FF8A-A508-48D6-B5D3-2D9EBBEC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</a:rPr>
              <a:t>BerTa </a:t>
            </a:r>
            <a:r>
              <a:rPr lang="de-DE" altLang="de-DE" b="1" dirty="0">
                <a:solidFill>
                  <a:srgbClr val="A8C11A"/>
                </a:solidFill>
              </a:rPr>
              <a:t>(</a:t>
            </a:r>
            <a:r>
              <a:rPr lang="de-DE" altLang="de-DE" b="1" dirty="0">
                <a:solidFill>
                  <a:srgbClr val="A8C11A"/>
                </a:solidFill>
                <a:latin typeface="Arial Black" pitchFamily="34" charset="0"/>
              </a:rPr>
              <a:t>Ber</a:t>
            </a:r>
            <a:r>
              <a:rPr lang="de-DE" altLang="de-DE" b="1" dirty="0">
                <a:solidFill>
                  <a:srgbClr val="A8C11A"/>
                </a:solidFill>
              </a:rPr>
              <a:t>ufskundlicher </a:t>
            </a:r>
            <a:r>
              <a:rPr lang="de-DE" altLang="de-DE" b="1" dirty="0">
                <a:solidFill>
                  <a:srgbClr val="A8C11A"/>
                </a:solidFill>
                <a:latin typeface="Arial Black" pitchFamily="34" charset="0"/>
              </a:rPr>
              <a:t>Ta</a:t>
            </a:r>
            <a:r>
              <a:rPr lang="de-DE" altLang="de-DE" b="1" dirty="0">
                <a:solidFill>
                  <a:srgbClr val="A8C11A"/>
                </a:solidFill>
              </a:rPr>
              <a:t>g)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de-DE" altLang="de-DE" sz="1200" b="1" dirty="0">
              <a:solidFill>
                <a:srgbClr val="A8C11A"/>
              </a:solidFill>
            </a:endParaRPr>
          </a:p>
          <a:p>
            <a:pPr marL="0" indent="0" eaLnBrk="1" hangingPunct="1">
              <a:buClr>
                <a:schemeClr val="tx2"/>
              </a:buClr>
              <a:buFontTx/>
              <a:buNone/>
              <a:defRPr/>
            </a:pPr>
            <a:r>
              <a:rPr lang="de-DE" altLang="de-DE" sz="2800" b="1" dirty="0"/>
              <a:t>    Üben von Aufnahmetests</a:t>
            </a:r>
          </a:p>
          <a:p>
            <a:pPr marL="0" indent="0" eaLnBrk="1" hangingPunct="1">
              <a:buClr>
                <a:schemeClr val="tx2"/>
              </a:buClr>
              <a:buFontTx/>
              <a:buNone/>
              <a:defRPr/>
            </a:pPr>
            <a:r>
              <a:rPr lang="de-DE" altLang="de-DE" sz="2800" b="1" dirty="0"/>
              <a:t>    Vorträge vom AMS (Arbeitsmarktservice)</a:t>
            </a:r>
          </a:p>
          <a:p>
            <a:pPr marL="0" indent="0" eaLnBrk="1" hangingPunct="1">
              <a:buClr>
                <a:schemeClr val="tx2"/>
              </a:buClr>
              <a:buFontTx/>
              <a:buNone/>
              <a:defRPr/>
            </a:pPr>
            <a:r>
              <a:rPr lang="de-DE" altLang="de-DE" sz="2800" b="1" dirty="0"/>
              <a:t>    Vorträge von der AK – Jugendabteilung</a:t>
            </a:r>
          </a:p>
          <a:p>
            <a:pPr marL="0" indent="0" eaLnBrk="1" hangingPunct="1">
              <a:buClr>
                <a:schemeClr val="tx2"/>
              </a:buClr>
              <a:buFontTx/>
              <a:buNone/>
              <a:defRPr/>
            </a:pPr>
            <a:r>
              <a:rPr lang="de-DE" altLang="de-DE" sz="2800" b="1" dirty="0"/>
              <a:t>    Firmenpräsentationen</a:t>
            </a:r>
          </a:p>
          <a:p>
            <a:pPr marL="0" indent="0" eaLnBrk="1" hangingPunct="1">
              <a:buClr>
                <a:schemeClr val="tx2"/>
              </a:buClr>
              <a:buFontTx/>
              <a:buNone/>
              <a:defRPr/>
            </a:pPr>
            <a:r>
              <a:rPr lang="de-DE" altLang="de-DE" sz="2800" b="1" dirty="0"/>
              <a:t>    Vorträge von Lehrlingsausbildnern</a:t>
            </a: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8F833EEB-51AE-A259-FAF6-C4EE1751B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3350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PTS Skills</a:t>
            </a:r>
            <a:endParaRPr lang="de-DE" altLang="de-DE" b="1" dirty="0">
              <a:solidFill>
                <a:srgbClr val="A8C11A"/>
              </a:solidFill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Ein Wettbewerb im WIFI in allen 7 Fachbereichen. Wir nehmen mit den besten Schülern unserer Fachbereiche teil.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2 X Gold (+ Landessieger)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3 X Silber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4 X Bronze</a:t>
            </a:r>
          </a:p>
        </p:txBody>
      </p:sp>
    </p:spTree>
    <p:extLst>
      <p:ext uri="{BB962C8B-B14F-4D97-AF65-F5344CB8AC3E}">
        <p14:creationId xmlns:p14="http://schemas.microsoft.com/office/powerpoint/2010/main" val="232720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9875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  <a:latin typeface="Arial Black" panose="020B0604020202020204" pitchFamily="34" charset="0"/>
              </a:rPr>
              <a:t> </a:t>
            </a:r>
            <a:r>
              <a:rPr lang="de-DE" altLang="de-DE" sz="6600" b="1" dirty="0">
                <a:latin typeface="Arial Black" panose="020B0604020202020204" pitchFamily="34" charset="0"/>
              </a:rPr>
              <a:t>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FAP</a:t>
            </a:r>
            <a:r>
              <a:rPr lang="de-DE" altLang="de-DE" sz="4800" b="1" dirty="0">
                <a:solidFill>
                  <a:srgbClr val="A8C11A"/>
                </a:solidFill>
              </a:rPr>
              <a:t> </a:t>
            </a:r>
            <a:r>
              <a:rPr lang="de-DE" altLang="de-DE" b="1" dirty="0">
                <a:solidFill>
                  <a:srgbClr val="A8C11A"/>
                </a:solidFill>
              </a:rPr>
              <a:t>(</a:t>
            </a: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Fa</a:t>
            </a:r>
            <a:r>
              <a:rPr lang="de-DE" altLang="de-DE" b="1" dirty="0">
                <a:solidFill>
                  <a:srgbClr val="A8C11A"/>
                </a:solidFill>
                <a:latin typeface="Arial Black" pitchFamily="34" charset="0"/>
              </a:rPr>
              <a:t>chabschluss </a:t>
            </a: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P</a:t>
            </a:r>
            <a:r>
              <a:rPr lang="de-DE" altLang="de-DE" b="1" dirty="0">
                <a:solidFill>
                  <a:srgbClr val="A8C11A"/>
                </a:solidFill>
                <a:latin typeface="Arial Black" pitchFamily="34" charset="0"/>
              </a:rPr>
              <a:t>rojekt</a:t>
            </a:r>
            <a:r>
              <a:rPr lang="de-DE" altLang="de-DE" b="1" dirty="0">
                <a:solidFill>
                  <a:srgbClr val="A8C11A"/>
                </a:solidFill>
              </a:rPr>
              <a:t>)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Vorbereitung auf die LAP am Ende der Lehre.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Die Schüler legen drei Prüfungen ab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de-DE" altLang="de-DE" sz="2800" b="1" dirty="0"/>
              <a:t>Praxis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de-DE" altLang="de-DE" sz="2800" b="1" dirty="0"/>
              <a:t>Theorie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de-DE" altLang="de-DE" sz="2800" b="1" dirty="0"/>
              <a:t>Fachgespräch am 1.07.2026</a:t>
            </a:r>
            <a:br>
              <a:rPr lang="de-DE" altLang="de-DE" sz="2800" b="1" dirty="0"/>
            </a:br>
            <a:r>
              <a:rPr lang="de-DE" altLang="de-DE" sz="2800" b="1" dirty="0"/>
              <a:t>(externe Prüfer! Mit euch als mentale Stütze!)</a:t>
            </a:r>
          </a:p>
          <a:p>
            <a:pPr eaLnBrk="1" hangingPunct="1">
              <a:buClr>
                <a:schemeClr val="tx2"/>
              </a:buClr>
              <a:defRPr/>
            </a:pPr>
            <a:endParaRPr lang="de-DE" alt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0858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3350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Fördertopf</a:t>
            </a:r>
            <a:endParaRPr lang="de-DE" altLang="de-DE" b="1" dirty="0">
              <a:solidFill>
                <a:srgbClr val="A8C11A"/>
              </a:solidFill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Die besten Schüler der Fachbereiche werden wie zum Abschluss der Berufsschule belohnt!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Was zählt?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de-DE" altLang="de-DE" sz="2800" b="1" dirty="0"/>
              <a:t>Noten des Fachbereiches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de-DE" altLang="de-DE" sz="2800" b="1" dirty="0"/>
              <a:t>Note des FAP wird zu 30% mit eingerechnet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		Die Sieger erhalten 100€ </a:t>
            </a:r>
          </a:p>
        </p:txBody>
      </p:sp>
    </p:spTree>
    <p:extLst>
      <p:ext uri="{BB962C8B-B14F-4D97-AF65-F5344CB8AC3E}">
        <p14:creationId xmlns:p14="http://schemas.microsoft.com/office/powerpoint/2010/main" val="1368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03350"/>
            <a:ext cx="8208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endParaRPr lang="de-DE" altLang="de-DE" sz="1800" b="1" dirty="0">
              <a:solidFill>
                <a:srgbClr val="A8C11A"/>
              </a:solidFill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endParaRPr lang="de-DE" altLang="de-DE" sz="1800" b="1" dirty="0">
              <a:solidFill>
                <a:srgbClr val="A8C11A"/>
              </a:solidFill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endParaRPr lang="de-DE" altLang="de-DE" sz="1800" b="1" dirty="0">
              <a:solidFill>
                <a:srgbClr val="A8C11A"/>
              </a:solidFill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endParaRPr lang="de-DE" altLang="de-DE" sz="1800" b="1" dirty="0">
              <a:solidFill>
                <a:srgbClr val="A8C11A"/>
              </a:solidFill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400" b="1" dirty="0">
                <a:solidFill>
                  <a:srgbClr val="A8C11A"/>
                </a:solidFill>
                <a:latin typeface="Arial Black" pitchFamily="34" charset="0"/>
              </a:rPr>
              <a:t>Fördertopf – </a:t>
            </a:r>
            <a:br>
              <a:rPr lang="de-DE" altLang="de-DE" sz="2400" b="1" dirty="0">
                <a:solidFill>
                  <a:srgbClr val="A8C11A"/>
                </a:solidFill>
                <a:latin typeface="Arial Black" pitchFamily="34" charset="0"/>
              </a:rPr>
            </a:br>
            <a:r>
              <a:rPr lang="de-DE" altLang="de-DE" sz="2400" b="1" dirty="0">
                <a:solidFill>
                  <a:srgbClr val="A8C11A"/>
                </a:solidFill>
                <a:latin typeface="Arial Black" pitchFamily="34" charset="0"/>
              </a:rPr>
              <a:t>Preisverleihung</a:t>
            </a:r>
            <a:endParaRPr lang="de-DE" altLang="de-DE" sz="2400" b="1" dirty="0">
              <a:solidFill>
                <a:srgbClr val="A8C11A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44413D-6374-4EAE-A323-B7932ADE1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10" y="182396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>
            <a:extLst>
              <a:ext uri="{FF2B5EF4-FFF2-40B4-BE49-F238E27FC236}">
                <a16:creationId xmlns:a16="http://schemas.microsoft.com/office/drawing/2014/main" id="{FB88BFED-4A53-DB91-96A3-4844D27D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AD9499C9-090A-E46B-3EA0-F572C9EC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>
                <a:solidFill>
                  <a:srgbClr val="A8C11A"/>
                </a:solidFill>
              </a:rPr>
              <a:t>  LEHRKÖRPER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B69392CE-4B7B-DF5A-2076-F90BB9B4F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268413"/>
            <a:ext cx="7129463" cy="432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de-DE" altLang="de-DE" sz="2800" b="1" dirty="0"/>
              <a:t>HOLAUS Hansjörg</a:t>
            </a:r>
          </a:p>
          <a:p>
            <a:pPr eaLnBrk="1" hangingPunct="1">
              <a:buFontTx/>
              <a:buNone/>
            </a:pPr>
            <a:r>
              <a:rPr lang="de-DE" altLang="de-DE" sz="2800" b="1" dirty="0"/>
              <a:t>ABFALTER Karin</a:t>
            </a:r>
          </a:p>
          <a:p>
            <a:pPr eaLnBrk="1" hangingPunct="1">
              <a:buFontTx/>
              <a:buNone/>
            </a:pPr>
            <a:r>
              <a:rPr lang="de-DE" altLang="de-DE" sz="2800" b="1" dirty="0"/>
              <a:t>EHAMMER Armin</a:t>
            </a:r>
          </a:p>
          <a:p>
            <a:pPr eaLnBrk="1" hangingPunct="1">
              <a:buFontTx/>
              <a:buNone/>
            </a:pPr>
            <a:r>
              <a:rPr lang="de-DE" altLang="de-DE" sz="2800" b="1" dirty="0"/>
              <a:t>HOFER Michelle</a:t>
            </a:r>
          </a:p>
          <a:p>
            <a:pPr eaLnBrk="1" hangingPunct="1">
              <a:buFontTx/>
              <a:buNone/>
            </a:pPr>
            <a:r>
              <a:rPr lang="de-DE" altLang="de-DE" sz="2800" b="1" dirty="0"/>
              <a:t>HOFREITER Christoph</a:t>
            </a:r>
          </a:p>
          <a:p>
            <a:pPr eaLnBrk="1" hangingPunct="1">
              <a:buFontTx/>
              <a:buNone/>
            </a:pPr>
            <a:r>
              <a:rPr lang="de-DE" altLang="de-DE" sz="2800" b="1" dirty="0"/>
              <a:t>LAUWERS Bart</a:t>
            </a:r>
          </a:p>
          <a:p>
            <a:pPr eaLnBrk="1" hangingPunct="1">
              <a:buFontTx/>
              <a:buNone/>
            </a:pPr>
            <a:r>
              <a:rPr lang="de-DE" altLang="de-DE" sz="2800" b="1" dirty="0"/>
              <a:t>SELLES Caroline</a:t>
            </a:r>
          </a:p>
          <a:p>
            <a:pPr eaLnBrk="1" hangingPunct="1">
              <a:buNone/>
            </a:pPr>
            <a:r>
              <a:rPr lang="de-DE" altLang="de-DE" sz="2800" b="1" dirty="0"/>
              <a:t>NAGILLER Elisabeth</a:t>
            </a:r>
          </a:p>
          <a:p>
            <a:pPr eaLnBrk="1" hangingPunct="1">
              <a:buFontTx/>
              <a:buNone/>
            </a:pPr>
            <a:endParaRPr lang="de-DE" altLang="de-DE" sz="2800" b="1" dirty="0">
              <a:solidFill>
                <a:srgbClr val="A8C11A"/>
              </a:solidFill>
            </a:endParaRP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E19CACC6-AE27-4511-6637-85867338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800" fill="hold"/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800" fill="hold"/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800" fill="hold"/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800" fill="hold"/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" fill="hold"/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" fill="hold"/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800" fill="hold"/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800" fill="hold"/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800" fill="hold"/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800" fill="hold"/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800" fill="hold"/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800" fill="hold"/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800" fill="hold"/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800" fill="hold"/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DB6284AB-9B85-C987-7CF6-BB7B416FC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1576641"/>
            <a:ext cx="8208963" cy="38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800" b="1" dirty="0">
              <a:latin typeface="Arial Black" panose="020B0604020202020204" pitchFamily="34" charset="0"/>
            </a:endParaRPr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2339EE-6F42-40C9-AB64-2FF79B4D34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dirty="0"/>
              <a:t>Projekt Kindergarten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55A749-14AF-40C0-8056-D3A8973E4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667648"/>
            <a:ext cx="4038600" cy="4525963"/>
          </a:xfrm>
        </p:spPr>
        <p:txBody>
          <a:bodyPr/>
          <a:lstStyle/>
          <a:p>
            <a:r>
              <a:rPr lang="de-DE" kern="0" dirty="0"/>
              <a:t>Projekt Direktion</a:t>
            </a:r>
          </a:p>
          <a:p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013EA96-627C-4012-8B7F-B708FD3131B0}"/>
              </a:ext>
            </a:extLst>
          </p:cNvPr>
          <p:cNvSpPr txBox="1">
            <a:spLocks/>
          </p:cNvSpPr>
          <p:nvPr/>
        </p:nvSpPr>
        <p:spPr bwMode="auto">
          <a:xfrm>
            <a:off x="86545" y="3164528"/>
            <a:ext cx="1628532" cy="233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DE" kern="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3D3C21A-B75B-433C-931A-34754CCE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1" y="2156503"/>
            <a:ext cx="3654948" cy="36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27D803-5E09-4AFC-86F5-066D66A94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7992" y="2506891"/>
            <a:ext cx="3776640" cy="28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886284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DB6284AB-9B85-C987-7CF6-BB7B416FC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282" y="1410628"/>
            <a:ext cx="8208963" cy="38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800" b="1" dirty="0">
              <a:latin typeface="Arial Black" panose="020B0604020202020204" pitchFamily="34" charset="0"/>
            </a:endParaRPr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55A749-14AF-40C0-8056-D3A8973E4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363427"/>
            <a:ext cx="820896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sz="2800" b="1" dirty="0" err="1">
                <a:solidFill>
                  <a:srgbClr val="A8C11A"/>
                </a:solidFill>
                <a:latin typeface="Arial Black" pitchFamily="34" charset="0"/>
              </a:rPr>
              <a:t>Charity</a:t>
            </a:r>
            <a:r>
              <a:rPr lang="de-DE" altLang="de-DE" sz="2800" b="1" dirty="0">
                <a:solidFill>
                  <a:srgbClr val="A8C11A"/>
                </a:solidFill>
                <a:latin typeface="Arial Black" pitchFamily="34" charset="0"/>
              </a:rPr>
              <a:t> – Klettern für Christina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013EA96-627C-4012-8B7F-B708FD3131B0}"/>
              </a:ext>
            </a:extLst>
          </p:cNvPr>
          <p:cNvSpPr txBox="1">
            <a:spLocks/>
          </p:cNvSpPr>
          <p:nvPr/>
        </p:nvSpPr>
        <p:spPr bwMode="auto">
          <a:xfrm>
            <a:off x="86545" y="3164528"/>
            <a:ext cx="1628532" cy="233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e-DE" kern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413035-5B98-40FB-8966-D3084294C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9"/>
          <a:stretch/>
        </p:blipFill>
        <p:spPr>
          <a:xfrm>
            <a:off x="2211950" y="1948807"/>
            <a:ext cx="5296361" cy="35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BA3DAD41-AA76-9EB7-D55A-C0EDC9E4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9AB29E18-D899-8E40-8725-0DE7A8F3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latin typeface="Arial Black" panose="020B0604020202020204" pitchFamily="34" charset="0"/>
              </a:rPr>
              <a:t> BESONDERES</a:t>
            </a:r>
            <a:endParaRPr lang="de-DE" altLang="de-DE" sz="2800" b="1" dirty="0"/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E0A0347-5E6A-9E99-C702-2F53DE36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E21AE212-CFC2-2AD7-B23F-7FD2C538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03350"/>
            <a:ext cx="8497069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96813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51146075" indent="-507873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538163" indent="-507873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953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4525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097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366963" indent="-50787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4800" b="1" dirty="0">
                <a:solidFill>
                  <a:srgbClr val="A8C11A"/>
                </a:solidFill>
                <a:latin typeface="Arial Black" pitchFamily="34" charset="0"/>
              </a:rPr>
              <a:t>Erste – Hilfe – Kurs </a:t>
            </a:r>
            <a:r>
              <a:rPr lang="de-DE" altLang="de-DE" sz="4400" b="1" dirty="0">
                <a:solidFill>
                  <a:srgbClr val="A8C11A"/>
                </a:solidFill>
                <a:latin typeface="Arial Black" pitchFamily="34" charset="0"/>
              </a:rPr>
              <a:t>(16 h)</a:t>
            </a:r>
            <a:endParaRPr lang="de-DE" altLang="de-DE" sz="4400" b="1" dirty="0">
              <a:solidFill>
                <a:srgbClr val="A8C11A"/>
              </a:solidFill>
            </a:endParaRP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Die Schüler im Dienstleistungsbereich machen ALLE den Erste – Hilfe – Kurs im Zuge des Unterrichts.</a:t>
            </a:r>
          </a:p>
          <a:p>
            <a:pPr marL="0" indent="0" eaLnBrk="1" hangingPunct="1">
              <a:buClr>
                <a:schemeClr val="tx2"/>
              </a:buClr>
              <a:buNone/>
              <a:defRPr/>
            </a:pPr>
            <a:r>
              <a:rPr lang="de-DE" altLang="de-DE" sz="2800" b="1" dirty="0"/>
              <a:t>Für die Schüler des Clusters Technik wird der Kurs in ihrer Freizeit angeboten.</a:t>
            </a:r>
          </a:p>
        </p:txBody>
      </p:sp>
    </p:spTree>
    <p:extLst>
      <p:ext uri="{BB962C8B-B14F-4D97-AF65-F5344CB8AC3E}">
        <p14:creationId xmlns:p14="http://schemas.microsoft.com/office/powerpoint/2010/main" val="24606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>
            <a:extLst>
              <a:ext uri="{FF2B5EF4-FFF2-40B4-BE49-F238E27FC236}">
                <a16:creationId xmlns:a16="http://schemas.microsoft.com/office/drawing/2014/main" id="{7D2165C0-0A8A-DCDE-0CC8-06B095958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8A59965A-99AC-12C5-709B-C149A10B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7561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</a:rPr>
              <a:t>Lehre mit Matura</a:t>
            </a: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D7A213E8-CFA1-71BA-46EF-EC5249EB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335087"/>
            <a:ext cx="7921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de-DE" altLang="de-DE" sz="2400" b="1" dirty="0">
                <a:latin typeface="Arial Black" pitchFamily="34" charset="0"/>
              </a:rPr>
              <a:t>2 Anbieter: 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800" b="1" dirty="0">
                <a:latin typeface="Arial Black" pitchFamily="34" charset="0"/>
              </a:rPr>
              <a:t>	BFI</a:t>
            </a:r>
            <a:r>
              <a:rPr lang="de-DE" altLang="de-DE" sz="2000" b="1" dirty="0">
                <a:latin typeface="Arial Black" pitchFamily="34" charset="0"/>
              </a:rPr>
              <a:t>	(Berufsförderungsinstitut)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800" b="1" dirty="0">
                <a:latin typeface="Arial Black" pitchFamily="34" charset="0"/>
              </a:rPr>
              <a:t>	WIFI</a:t>
            </a:r>
            <a:r>
              <a:rPr lang="de-DE" altLang="de-DE" sz="2000" b="1" dirty="0">
                <a:latin typeface="Arial Black" pitchFamily="34" charset="0"/>
              </a:rPr>
              <a:t> (Wirtschaftsförderungsinstitut)	</a:t>
            </a:r>
          </a:p>
          <a:p>
            <a:pPr eaLnBrk="1" hangingPunct="1">
              <a:defRPr/>
            </a:pPr>
            <a:endParaRPr lang="de-DE" altLang="de-DE" sz="800" b="1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de-DE" altLang="de-DE" sz="2400" b="1" dirty="0">
                <a:latin typeface="Arial Black" pitchFamily="34" charset="0"/>
              </a:rPr>
              <a:t>Vorstellung: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400" b="1" dirty="0">
                <a:latin typeface="Arial Black" pitchFamily="34" charset="0"/>
              </a:rPr>
              <a:t>	in den Klassen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400" b="1" dirty="0">
                <a:latin typeface="Arial Black" pitchFamily="34" charset="0"/>
              </a:rPr>
              <a:t>	bei einem Elternabend</a:t>
            </a:r>
          </a:p>
          <a:p>
            <a:pPr marL="0" indent="0" eaLnBrk="1" hangingPunct="1">
              <a:buNone/>
              <a:defRPr/>
            </a:pPr>
            <a:endParaRPr lang="de-DE" altLang="de-DE" sz="800" b="1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de-DE" altLang="de-DE" sz="2400" b="1" dirty="0">
                <a:latin typeface="Arial Black" pitchFamily="34" charset="0"/>
              </a:rPr>
              <a:t>Kursort des BFI: 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400" b="1" dirty="0">
                <a:latin typeface="Arial Black" pitchFamily="34" charset="0"/>
              </a:rPr>
              <a:t>	Räumlichkeiten der PTS Fügen</a:t>
            </a:r>
          </a:p>
          <a:p>
            <a:pPr algn="ctr" eaLnBrk="1" hangingPunct="1">
              <a:buFontTx/>
              <a:buNone/>
              <a:defRPr/>
            </a:pPr>
            <a:endParaRPr lang="de-DE" altLang="de-DE" sz="4800" b="1" dirty="0">
              <a:latin typeface="Arial Black" pitchFamily="34" charset="0"/>
            </a:endParaRPr>
          </a:p>
        </p:txBody>
      </p:sp>
      <p:pic>
        <p:nvPicPr>
          <p:cNvPr id="37893" name="Picture 7">
            <a:extLst>
              <a:ext uri="{FF2B5EF4-FFF2-40B4-BE49-F238E27FC236}">
                <a16:creationId xmlns:a16="http://schemas.microsoft.com/office/drawing/2014/main" id="{7ED2E1F0-4E12-44B0-985E-B7ACF4B7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>
            <a:extLst>
              <a:ext uri="{FF2B5EF4-FFF2-40B4-BE49-F238E27FC236}">
                <a16:creationId xmlns:a16="http://schemas.microsoft.com/office/drawing/2014/main" id="{291956CF-878E-F359-350D-BCCF42F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0872F401-0BF1-BC35-19E8-6CB4E8EF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7561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</a:rPr>
              <a:t>Wichtige Punkte</a:t>
            </a: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28272A0D-78B7-84FE-EB69-71284045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540002"/>
            <a:ext cx="7921154" cy="41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>
              <a:defRPr/>
            </a:pPr>
            <a:r>
              <a:rPr lang="de-AT" sz="4800" b="1" dirty="0" err="1">
                <a:solidFill>
                  <a:srgbClr val="A8C11A"/>
                </a:solidFill>
                <a:latin typeface="Arial Black" pitchFamily="34" charset="0"/>
              </a:rPr>
              <a:t>EduPage</a:t>
            </a:r>
            <a:endParaRPr lang="de-AT" sz="4800" b="1" dirty="0">
              <a:solidFill>
                <a:srgbClr val="A8C11A"/>
              </a:solidFill>
              <a:latin typeface="Arial Black" pitchFamily="34" charset="0"/>
            </a:endParaRPr>
          </a:p>
          <a:p>
            <a:pPr marL="0" indent="0">
              <a:buNone/>
              <a:defRPr/>
            </a:pPr>
            <a:r>
              <a:rPr lang="de-DE" altLang="de-DE" sz="2400" b="1" dirty="0">
                <a:latin typeface="Arial Black" pitchFamily="34" charset="0"/>
              </a:rPr>
              <a:t>Wir verwenden zur Elternkommunikation </a:t>
            </a:r>
            <a:r>
              <a:rPr lang="de-DE" altLang="de-DE" sz="2400" b="1" dirty="0" err="1">
                <a:latin typeface="Arial Black" pitchFamily="34" charset="0"/>
              </a:rPr>
              <a:t>EduPage</a:t>
            </a:r>
            <a:r>
              <a:rPr lang="de-DE" altLang="de-DE" sz="2400" b="1" dirty="0">
                <a:latin typeface="Arial Black" pitchFamily="34" charset="0"/>
              </a:rPr>
              <a:t>. Wir verwenden es für:</a:t>
            </a:r>
          </a:p>
          <a:p>
            <a:pPr>
              <a:defRPr/>
            </a:pPr>
            <a:r>
              <a:rPr lang="de-DE" altLang="de-DE" sz="2400" b="1" dirty="0">
                <a:latin typeface="Arial Black" pitchFamily="34" charset="0"/>
              </a:rPr>
              <a:t>Entschuldigungen</a:t>
            </a:r>
          </a:p>
          <a:p>
            <a:pPr>
              <a:defRPr/>
            </a:pPr>
            <a:r>
              <a:rPr lang="de-DE" altLang="de-DE" sz="2400" b="1" dirty="0">
                <a:latin typeface="Arial Black" pitchFamily="34" charset="0"/>
              </a:rPr>
              <a:t>Infos für Exkursionen und Co</a:t>
            </a:r>
          </a:p>
          <a:p>
            <a:pPr>
              <a:defRPr/>
            </a:pPr>
            <a:r>
              <a:rPr lang="de-DE" altLang="de-DE" sz="2400" b="1" dirty="0">
                <a:latin typeface="Arial Black" pitchFamily="34" charset="0"/>
              </a:rPr>
              <a:t>Notenübersicht</a:t>
            </a:r>
          </a:p>
          <a:p>
            <a:pPr>
              <a:defRPr/>
            </a:pPr>
            <a:r>
              <a:rPr lang="de-DE" altLang="de-DE" sz="2400" b="1" dirty="0">
                <a:latin typeface="Arial Black" pitchFamily="34" charset="0"/>
              </a:rPr>
              <a:t>Fehlstunden </a:t>
            </a: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532AEFAC-8DFC-F4C1-18A2-44E16A73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317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>
            <a:extLst>
              <a:ext uri="{FF2B5EF4-FFF2-40B4-BE49-F238E27FC236}">
                <a16:creationId xmlns:a16="http://schemas.microsoft.com/office/drawing/2014/main" id="{291956CF-878E-F359-350D-BCCF42F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0872F401-0BF1-BC35-19E8-6CB4E8EF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7561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</a:rPr>
              <a:t>Wichtige Punkte</a:t>
            </a: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28272A0D-78B7-84FE-EB69-71284045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540002"/>
            <a:ext cx="7921154" cy="41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altLang="de-DE" sz="4000" b="1" dirty="0">
                <a:latin typeface="Arial Black" panose="020B0604020202020204" pitchFamily="34" charset="0"/>
              </a:rPr>
              <a:t>Weitere Informationen</a:t>
            </a:r>
          </a:p>
          <a:p>
            <a:pPr algn="ctr" eaLnBrk="1" hangingPunct="1">
              <a:buFontTx/>
              <a:buNone/>
            </a:pPr>
            <a:r>
              <a:rPr lang="de-DE" altLang="de-DE" sz="4000" b="1" dirty="0">
                <a:latin typeface="Arial Black" panose="020B0604020202020204" pitchFamily="34" charset="0"/>
              </a:rPr>
              <a:t>auf unserer Homepage:</a:t>
            </a:r>
          </a:p>
          <a:p>
            <a:pPr marL="54900" algn="ctr" eaLnBrk="1" hangingPunct="1">
              <a:spcBef>
                <a:spcPts val="0"/>
              </a:spcBef>
              <a:buFontTx/>
              <a:buNone/>
            </a:pPr>
            <a:br>
              <a:rPr lang="de-DE" altLang="de-DE" sz="4000" b="1" dirty="0">
                <a:latin typeface="Arial Black" panose="020B0604020202020204" pitchFamily="34" charset="0"/>
              </a:rPr>
            </a:br>
            <a:r>
              <a:rPr lang="de-DE" altLang="de-DE" sz="4400" b="1" dirty="0" err="1">
                <a:solidFill>
                  <a:srgbClr val="A8C11A"/>
                </a:solidFill>
                <a:latin typeface="Arial Black" panose="020B0604020202020204" pitchFamily="34" charset="0"/>
              </a:rPr>
              <a:t>www.pts-fuegen.tsn.at</a:t>
            </a:r>
            <a:endParaRPr lang="de-DE" altLang="de-DE" sz="4400" b="1" dirty="0">
              <a:solidFill>
                <a:srgbClr val="A8C11A"/>
              </a:solidFill>
              <a:latin typeface="Arial Black" panose="020B0604020202020204" pitchFamily="34" charset="0"/>
            </a:endParaRPr>
          </a:p>
          <a:p>
            <a:pPr marL="0" indent="0">
              <a:buNone/>
              <a:defRPr/>
            </a:pPr>
            <a:endParaRPr lang="de-DE" altLang="de-DE" sz="2400" b="1" dirty="0">
              <a:latin typeface="Arial Black" pitchFamily="34" charset="0"/>
            </a:endParaRP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532AEFAC-8DFC-F4C1-18A2-44E16A73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317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>
            <a:extLst>
              <a:ext uri="{FF2B5EF4-FFF2-40B4-BE49-F238E27FC236}">
                <a16:creationId xmlns:a16="http://schemas.microsoft.com/office/drawing/2014/main" id="{291956CF-878E-F359-350D-BCCF42F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0872F401-0BF1-BC35-19E8-6CB4E8EF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75612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600" b="1" dirty="0">
                <a:solidFill>
                  <a:srgbClr val="A8C11A"/>
                </a:solidFill>
              </a:rPr>
              <a:t>Wichtige Punkte</a:t>
            </a:r>
          </a:p>
        </p:txBody>
      </p:sp>
      <p:sp>
        <p:nvSpPr>
          <p:cNvPr id="31748" name="Rectangle 12">
            <a:extLst>
              <a:ext uri="{FF2B5EF4-FFF2-40B4-BE49-F238E27FC236}">
                <a16:creationId xmlns:a16="http://schemas.microsoft.com/office/drawing/2014/main" id="{28272A0D-78B7-84FE-EB69-71284045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540002"/>
            <a:ext cx="7921154" cy="41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DE" altLang="de-DE" sz="1000" b="1" dirty="0">
              <a:latin typeface="Arial Black" pitchFamily="34" charset="0"/>
            </a:endParaRP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532AEFAC-8DFC-F4C1-18A2-44E16A73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1DE679E-C2AF-40B3-4FCB-DB359DA378B1}"/>
              </a:ext>
            </a:extLst>
          </p:cNvPr>
          <p:cNvSpPr txBox="1"/>
          <p:nvPr/>
        </p:nvSpPr>
        <p:spPr>
          <a:xfrm>
            <a:off x="467544" y="1730639"/>
            <a:ext cx="792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Ich wünsche uns allen eine</a:t>
            </a:r>
          </a:p>
          <a:p>
            <a:pPr algn="ctr"/>
            <a:r>
              <a:rPr lang="de-DE" b="1" dirty="0"/>
              <a:t>gute Zusammenarbeit,</a:t>
            </a:r>
          </a:p>
          <a:p>
            <a:pPr algn="ctr"/>
            <a:r>
              <a:rPr lang="de-DE" b="1" dirty="0"/>
              <a:t>und unseren Schülern einen </a:t>
            </a:r>
          </a:p>
          <a:p>
            <a:pPr algn="ctr"/>
            <a:r>
              <a:rPr lang="de-DE" b="1" dirty="0"/>
              <a:t>erfolgreichen Abschluss </a:t>
            </a:r>
          </a:p>
          <a:p>
            <a:pPr algn="ctr"/>
            <a:r>
              <a:rPr lang="de-DE" b="1" dirty="0"/>
              <a:t>der PTS - Fügen!</a:t>
            </a:r>
          </a:p>
        </p:txBody>
      </p:sp>
    </p:spTree>
    <p:extLst>
      <p:ext uri="{BB962C8B-B14F-4D97-AF65-F5344CB8AC3E}">
        <p14:creationId xmlns:p14="http://schemas.microsoft.com/office/powerpoint/2010/main" val="193525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317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746ECCA7-5960-8264-937C-5145AEF42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5F85B080-0CFD-223E-4759-87CA3B7E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79550"/>
            <a:ext cx="799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3600" b="1"/>
              <a:t>		</a:t>
            </a:r>
            <a:endParaRPr lang="de-DE" altLang="de-DE" sz="1800" b="1">
              <a:solidFill>
                <a:srgbClr val="A8C11A"/>
              </a:solidFill>
            </a:endParaRPr>
          </a:p>
          <a:p>
            <a:pPr eaLnBrk="1" hangingPunct="1">
              <a:buFontTx/>
              <a:buNone/>
            </a:pPr>
            <a:endParaRPr lang="de-DE" altLang="de-DE" sz="2800" b="1">
              <a:solidFill>
                <a:srgbClr val="A8C11A"/>
              </a:solidFill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874FA2DE-CC7C-D03A-867B-6CA93B23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0A52E599-B873-9325-6AEB-1C06CD34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4" b="30585"/>
          <a:stretch>
            <a:fillRect/>
          </a:stretch>
        </p:blipFill>
        <p:spPr bwMode="auto">
          <a:xfrm>
            <a:off x="1417638" y="908050"/>
            <a:ext cx="712787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1A76157-A891-B037-D9B1-29B4BFA32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536950"/>
            <a:ext cx="55451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 b="1">
                <a:solidFill>
                  <a:srgbClr val="FF9933"/>
                </a:solidFill>
              </a:rPr>
              <a:t>LUDL Beatrix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800" b="1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 b="1">
                <a:solidFill>
                  <a:srgbClr val="FF9933"/>
                </a:solidFill>
              </a:rPr>
              <a:t>LEUSCHEL Maria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674E636F-13E1-8734-48A3-92AF9B1A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A8C46276-0CEA-BAA1-C436-39BA38BA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4400" b="1">
              <a:solidFill>
                <a:srgbClr val="A8C11A"/>
              </a:solidFill>
            </a:endParaRPr>
          </a:p>
        </p:txBody>
      </p:sp>
      <p:sp>
        <p:nvSpPr>
          <p:cNvPr id="6148" name="Rectangle 12">
            <a:extLst>
              <a:ext uri="{FF2B5EF4-FFF2-40B4-BE49-F238E27FC236}">
                <a16:creationId xmlns:a16="http://schemas.microsoft.com/office/drawing/2014/main" id="{8A46D764-A952-8669-D9CA-1407C423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79550"/>
            <a:ext cx="799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2800" b="1">
              <a:solidFill>
                <a:srgbClr val="A8C11A"/>
              </a:solidFill>
            </a:endParaRP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8B7C241-2A88-4646-B863-76028351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>
            <a:extLst>
              <a:ext uri="{FF2B5EF4-FFF2-40B4-BE49-F238E27FC236}">
                <a16:creationId xmlns:a16="http://schemas.microsoft.com/office/drawing/2014/main" id="{F5C612D9-D20C-59FF-9758-1A84E566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57" y="1403350"/>
            <a:ext cx="5801643" cy="253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hteck 1">
            <a:extLst>
              <a:ext uri="{FF2B5EF4-FFF2-40B4-BE49-F238E27FC236}">
                <a16:creationId xmlns:a16="http://schemas.microsoft.com/office/drawing/2014/main" id="{BF28BB29-1C4B-D8C3-0515-BB5F560C2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416867"/>
            <a:ext cx="3155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000" b="1" dirty="0">
                <a:solidFill>
                  <a:srgbClr val="C00000"/>
                </a:solidFill>
              </a:rPr>
              <a:t>HAAS Alena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6CF54370-809A-EE37-136F-CF23DF1FB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650313F7-C2E3-AFF1-BE00-F9DD31FC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260350"/>
            <a:ext cx="7440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A8C11A"/>
                </a:solidFill>
              </a:rPr>
              <a:t>Warum PTS?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63F1CA08-F3C7-3764-ECAF-DD56C8CAD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479550"/>
            <a:ext cx="799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3600" b="1"/>
              <a:t>		</a:t>
            </a:r>
            <a:endParaRPr lang="de-DE" altLang="de-DE" sz="2800" b="1">
              <a:solidFill>
                <a:srgbClr val="A8C11A"/>
              </a:solidFill>
            </a:endParaRPr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id="{0D65E7EA-FF90-A4C0-B04A-70BB3ED4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357BC2B-B75C-EDC7-9BE7-4F148665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1479550"/>
            <a:ext cx="69326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/>
              <a:t>Hilfe – bei Orientierungslosigkeit</a:t>
            </a:r>
            <a:endParaRPr lang="de-AT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 </a:t>
            </a:r>
            <a:endParaRPr lang="de-AT" altLang="de-D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/>
              <a:t>Vorbereitung für Beruf und</a:t>
            </a:r>
            <a:endParaRPr lang="de-AT" altLang="de-D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/>
              <a:t> </a:t>
            </a:r>
            <a:endParaRPr lang="de-AT" altLang="de-D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/>
              <a:t>Weiterführende Schulen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Besseres Zeugnis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→ leichtere Lehrstellensuche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→ Aufnahme in AHS/BHS</a:t>
            </a:r>
            <a:endParaRPr lang="de-AT" alt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>
            <a:extLst>
              <a:ext uri="{FF2B5EF4-FFF2-40B4-BE49-F238E27FC236}">
                <a16:creationId xmlns:a16="http://schemas.microsoft.com/office/drawing/2014/main" id="{0F062022-D2AB-1303-DF9D-22A52527F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84196D37-94DE-B7A5-D4E4-29D253BA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A8C11A"/>
                </a:solidFill>
              </a:rPr>
              <a:t>  SCHÜLERZAHLEN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C64D8F5A-247E-9F29-34F8-462F64AE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79550"/>
            <a:ext cx="799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de-DE" altLang="de-DE" sz="4300" b="1" dirty="0"/>
          </a:p>
          <a:p>
            <a:pPr algn="ctr" eaLnBrk="1" hangingPunct="1">
              <a:buFontTx/>
              <a:buNone/>
            </a:pPr>
            <a:r>
              <a:rPr lang="de-DE" altLang="de-DE" sz="4300" b="1" dirty="0"/>
              <a:t>50 Schülerinnen und Schüler</a:t>
            </a:r>
          </a:p>
          <a:p>
            <a:pPr algn="ctr" eaLnBrk="1" hangingPunct="1">
              <a:buFontTx/>
              <a:buNone/>
            </a:pPr>
            <a:r>
              <a:rPr lang="de-DE" altLang="de-DE" sz="4300" b="1" dirty="0"/>
              <a:t>2 - Klassen</a:t>
            </a:r>
          </a:p>
          <a:p>
            <a:pPr eaLnBrk="1" hangingPunct="1">
              <a:buFontTx/>
              <a:buNone/>
            </a:pPr>
            <a:r>
              <a:rPr lang="de-DE" altLang="de-DE" sz="2400" b="1" dirty="0"/>
              <a:t>		</a:t>
            </a:r>
            <a:endParaRPr lang="de-DE" altLang="de-DE" sz="1200" b="1" dirty="0"/>
          </a:p>
          <a:p>
            <a:pPr eaLnBrk="1" hangingPunct="1">
              <a:buFontTx/>
              <a:buNone/>
            </a:pPr>
            <a:r>
              <a:rPr lang="de-DE" altLang="de-DE" sz="3600" b="1" dirty="0"/>
              <a:t>		</a:t>
            </a:r>
            <a:r>
              <a:rPr lang="de-DE" altLang="de-DE" b="1" dirty="0"/>
              <a:t>36 männlich / 14 weiblich</a:t>
            </a:r>
          </a:p>
          <a:p>
            <a:pPr eaLnBrk="1" hangingPunct="1">
              <a:buFontTx/>
              <a:buNone/>
            </a:pPr>
            <a:endParaRPr lang="de-DE" altLang="de-DE" b="1" dirty="0"/>
          </a:p>
          <a:p>
            <a:pPr eaLnBrk="1" hangingPunct="1">
              <a:buFontTx/>
              <a:buNone/>
            </a:pPr>
            <a:r>
              <a:rPr lang="de-DE" altLang="de-DE" b="1" dirty="0"/>
              <a:t>	</a:t>
            </a:r>
            <a:endParaRPr lang="de-DE" altLang="de-DE" sz="2800" b="1" dirty="0">
              <a:solidFill>
                <a:srgbClr val="A8C11A"/>
              </a:solidFill>
            </a:endParaRPr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2901A886-0E28-3594-9944-34BC9FCE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A18D8910-F363-F4B0-32F3-BD2520D39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5A532F4D-81CD-E829-578E-3111E16C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A8C11A"/>
                </a:solidFill>
              </a:rPr>
              <a:t>  STUNDENÜBERSICHT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B83A8FB1-74D6-5D35-AAA7-427BBC1B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79550"/>
            <a:ext cx="799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4300" b="1" dirty="0"/>
              <a:t>32 Wochenstunden Unterricht</a:t>
            </a:r>
          </a:p>
          <a:p>
            <a:pPr eaLnBrk="1" hangingPunct="1">
              <a:buFontTx/>
              <a:buNone/>
            </a:pPr>
            <a:r>
              <a:rPr lang="de-DE" altLang="de-DE" sz="2400" b="1" dirty="0"/>
              <a:t>		</a:t>
            </a:r>
            <a:endParaRPr lang="de-DE" altLang="de-DE" sz="1200" b="1" dirty="0"/>
          </a:p>
          <a:p>
            <a:pPr eaLnBrk="1" hangingPunct="1">
              <a:buFontTx/>
              <a:buNone/>
            </a:pPr>
            <a:r>
              <a:rPr lang="de-DE" altLang="de-DE" sz="3600" b="1" dirty="0"/>
              <a:t>	</a:t>
            </a:r>
            <a:r>
              <a:rPr lang="de-DE" altLang="de-DE" b="1" dirty="0"/>
              <a:t>18 Wochenstunden</a:t>
            </a:r>
          </a:p>
          <a:p>
            <a:pPr eaLnBrk="1" hangingPunct="1">
              <a:buFontTx/>
              <a:buNone/>
            </a:pPr>
            <a:r>
              <a:rPr lang="de-DE" altLang="de-DE" sz="3600" b="1" dirty="0"/>
              <a:t>		PFLICHTGEGENSTÄNDE</a:t>
            </a:r>
          </a:p>
          <a:p>
            <a:pPr eaLnBrk="1" hangingPunct="1">
              <a:buFontTx/>
              <a:buNone/>
            </a:pPr>
            <a:endParaRPr lang="de-DE" altLang="de-DE" sz="1100" b="1" dirty="0"/>
          </a:p>
          <a:p>
            <a:pPr eaLnBrk="1" hangingPunct="1">
              <a:buFontTx/>
              <a:buNone/>
            </a:pPr>
            <a:r>
              <a:rPr lang="de-DE" altLang="de-DE" b="1" dirty="0"/>
              <a:t>	14 Wochenstunden</a:t>
            </a:r>
          </a:p>
          <a:p>
            <a:pPr eaLnBrk="1" hangingPunct="1">
              <a:buFontTx/>
              <a:buNone/>
            </a:pPr>
            <a:r>
              <a:rPr lang="de-DE" altLang="de-DE" sz="3600" b="1" dirty="0"/>
              <a:t>		FACHBEREICHSUNTERRICHT</a:t>
            </a:r>
          </a:p>
          <a:p>
            <a:pPr eaLnBrk="1" hangingPunct="1">
              <a:buFontTx/>
              <a:buNone/>
            </a:pPr>
            <a:endParaRPr lang="de-DE" altLang="de-DE" sz="1800" b="1" dirty="0">
              <a:solidFill>
                <a:srgbClr val="A8C11A"/>
              </a:solidFill>
            </a:endParaRPr>
          </a:p>
          <a:p>
            <a:pPr eaLnBrk="1" hangingPunct="1">
              <a:buFontTx/>
              <a:buNone/>
            </a:pPr>
            <a:endParaRPr lang="de-DE" altLang="de-DE" sz="2800" b="1" dirty="0">
              <a:solidFill>
                <a:srgbClr val="A8C11A"/>
              </a:solidFill>
            </a:endParaRPr>
          </a:p>
        </p:txBody>
      </p:sp>
      <p:pic>
        <p:nvPicPr>
          <p:cNvPr id="9221" name="Picture 7">
            <a:extLst>
              <a:ext uri="{FF2B5EF4-FFF2-40B4-BE49-F238E27FC236}">
                <a16:creationId xmlns:a16="http://schemas.microsoft.com/office/drawing/2014/main" id="{72FE5560-307A-0871-E3AC-7A562E7A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37A2C84F-980C-2C90-BC97-95BC61397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400" b="1">
                <a:ea typeface="ＭＳ Ｐゴシック" panose="020B0600070205080204" pitchFamily="34" charset="-128"/>
              </a:rPr>
              <a:t>POLYTECHNISCHE SCHULE </a:t>
            </a:r>
            <a:r>
              <a:rPr lang="de-DE" altLang="de-DE" sz="2400" b="1">
                <a:solidFill>
                  <a:srgbClr val="A8C11A"/>
                </a:solidFill>
                <a:ea typeface="ＭＳ Ｐゴシック" panose="020B0600070205080204" pitchFamily="34" charset="-128"/>
              </a:rPr>
              <a:t>FÜGEN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>
                <a:ea typeface="ＭＳ Ｐゴシック" panose="020B0600070205080204" pitchFamily="34" charset="-128"/>
              </a:rPr>
              <a:t>www.pts-fuegen.tsn.at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E7B99F2C-9FF0-0FF4-AF49-81D15B9F7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44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A8C11A"/>
                </a:solidFill>
              </a:rPr>
              <a:t>PFLICHTGEGENSTÄNDE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B9F50316-C2C8-AB52-025E-257E890F0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79550"/>
            <a:ext cx="799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900"/>
              </a:spcAft>
              <a:buFontTx/>
              <a:buNone/>
            </a:pPr>
            <a:r>
              <a:rPr lang="de-DE" altLang="de-DE" sz="2200" b="1" u="sng" dirty="0"/>
              <a:t>Leistungsdifferenzierter Unterricht in: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de-DE" altLang="de-DE" sz="2200" b="1" dirty="0"/>
              <a:t>DEUTSCH und KOMMUNIKATION (3)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de-DE" altLang="de-DE" sz="2200" b="1" dirty="0"/>
              <a:t>LEBENDE FREMDSPRACHE - Englisch (3)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de-DE" altLang="de-DE" sz="2200" b="1" dirty="0"/>
              <a:t>ANGEWANDTE MATHEMATIK (3)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de-DE" altLang="de-DE" sz="2200" b="1" dirty="0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de-DE" altLang="de-DE" sz="2200" b="1" dirty="0"/>
              <a:t>RELIGION (2)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de-DE" altLang="de-DE" sz="2200" b="1" dirty="0"/>
              <a:t>BERUFS- und LEBENSWELT (3)</a:t>
            </a:r>
          </a:p>
          <a:p>
            <a:pPr marL="0" lv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2200" b="1" dirty="0">
                <a:solidFill>
                  <a:srgbClr val="000000"/>
                </a:solidFill>
              </a:rPr>
              <a:t>POLITISCHE BILDUNG, WIRTSCHAFT und ÖKOLOGIE (2)</a:t>
            </a:r>
          </a:p>
          <a:p>
            <a:pPr marL="0" lv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2200" b="1" dirty="0">
                <a:solidFill>
                  <a:srgbClr val="000000"/>
                </a:solidFill>
              </a:rPr>
              <a:t>BEWEGUNG und SPORT (2)</a:t>
            </a:r>
            <a:endParaRPr lang="de-DE" altLang="de-DE" sz="1800" b="1" dirty="0">
              <a:solidFill>
                <a:srgbClr val="A8C11A"/>
              </a:solidFill>
            </a:endParaRPr>
          </a:p>
          <a:p>
            <a:pPr eaLnBrk="1" hangingPunct="1">
              <a:buFontTx/>
              <a:buNone/>
            </a:pPr>
            <a:endParaRPr lang="de-DE" altLang="de-DE" sz="2800" b="1" dirty="0">
              <a:solidFill>
                <a:srgbClr val="A8C11A"/>
              </a:solidFill>
            </a:endParaRPr>
          </a:p>
        </p:txBody>
      </p:sp>
      <p:pic>
        <p:nvPicPr>
          <p:cNvPr id="10245" name="Picture 7">
            <a:extLst>
              <a:ext uri="{FF2B5EF4-FFF2-40B4-BE49-F238E27FC236}">
                <a16:creationId xmlns:a16="http://schemas.microsoft.com/office/drawing/2014/main" id="{BB9D003A-40C2-1E44-4049-2869BDE9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1181</Words>
  <Application>Microsoft Office PowerPoint</Application>
  <PresentationFormat>Bildschirmpräsentation (4:3)</PresentationFormat>
  <Paragraphs>334</Paragraphs>
  <Slides>36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Wingdings</vt:lpstr>
      <vt:lpstr>Standarddesign</vt:lpstr>
      <vt:lpstr>PowerPoint-Präsentation</vt:lpstr>
      <vt:lpstr>POLYTECHNISCHE SCHULE FÜGEN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POLYTECHNISCHE SCHULE FÜGEN</dc:title>
  <dc:creator>Michael</dc:creator>
  <cp:lastModifiedBy>Holaus Hansjörg</cp:lastModifiedBy>
  <cp:revision>147</cp:revision>
  <cp:lastPrinted>2025-09-15T06:33:59Z</cp:lastPrinted>
  <dcterms:created xsi:type="dcterms:W3CDTF">2009-05-06T10:31:52Z</dcterms:created>
  <dcterms:modified xsi:type="dcterms:W3CDTF">2025-09-15T08:23:38Z</dcterms:modified>
</cp:coreProperties>
</file>